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6" r:id="rId1"/>
  </p:sldMasterIdLst>
  <p:notesMasterIdLst>
    <p:notesMasterId r:id="rId39"/>
  </p:notesMasterIdLst>
  <p:sldIdLst>
    <p:sldId id="256" r:id="rId2"/>
    <p:sldId id="280" r:id="rId3"/>
    <p:sldId id="339" r:id="rId4"/>
    <p:sldId id="387" r:id="rId5"/>
    <p:sldId id="374" r:id="rId6"/>
    <p:sldId id="342" r:id="rId7"/>
    <p:sldId id="324" r:id="rId8"/>
    <p:sldId id="336" r:id="rId9"/>
    <p:sldId id="333" r:id="rId10"/>
    <p:sldId id="325" r:id="rId11"/>
    <p:sldId id="356" r:id="rId12"/>
    <p:sldId id="351" r:id="rId13"/>
    <p:sldId id="359" r:id="rId14"/>
    <p:sldId id="358" r:id="rId15"/>
    <p:sldId id="350" r:id="rId16"/>
    <p:sldId id="349" r:id="rId17"/>
    <p:sldId id="352" r:id="rId18"/>
    <p:sldId id="375" r:id="rId19"/>
    <p:sldId id="354" r:id="rId20"/>
    <p:sldId id="353" r:id="rId21"/>
    <p:sldId id="389" r:id="rId22"/>
    <p:sldId id="376" r:id="rId23"/>
    <p:sldId id="357" r:id="rId24"/>
    <p:sldId id="360" r:id="rId25"/>
    <p:sldId id="373" r:id="rId26"/>
    <p:sldId id="361" r:id="rId27"/>
    <p:sldId id="362" r:id="rId28"/>
    <p:sldId id="367" r:id="rId29"/>
    <p:sldId id="363" r:id="rId30"/>
    <p:sldId id="364" r:id="rId31"/>
    <p:sldId id="365" r:id="rId32"/>
    <p:sldId id="366" r:id="rId33"/>
    <p:sldId id="368" r:id="rId34"/>
    <p:sldId id="369" r:id="rId35"/>
    <p:sldId id="370" r:id="rId36"/>
    <p:sldId id="371" r:id="rId37"/>
    <p:sldId id="372" r:id="rId3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932" autoAdjust="0"/>
  </p:normalViewPr>
  <p:slideViewPr>
    <p:cSldViewPr>
      <p:cViewPr varScale="1">
        <p:scale>
          <a:sx n="86" d="100"/>
          <a:sy n="86" d="100"/>
        </p:scale>
        <p:origin x="8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65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49775B-8F53-4D6D-8CF3-A5EC3380B11F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49CAB-11E7-4E46-B3A8-B9759289B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58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zdnet.com/" TargetMode="External"/><Relationship Id="rId13" Type="http://schemas.openxmlformats.org/officeDocument/2006/relationships/hyperlink" Target="http://mashable.com/" TargetMode="External"/><Relationship Id="rId18" Type="http://schemas.openxmlformats.org/officeDocument/2006/relationships/hyperlink" Target="http://www.techradar.com/" TargetMode="External"/><Relationship Id="rId3" Type="http://schemas.openxmlformats.org/officeDocument/2006/relationships/hyperlink" Target="http://www.techmeme.com/" TargetMode="External"/><Relationship Id="rId7" Type="http://schemas.openxmlformats.org/officeDocument/2006/relationships/hyperlink" Target="http://www.cnet.com/" TargetMode="External"/><Relationship Id="rId12" Type="http://schemas.openxmlformats.org/officeDocument/2006/relationships/hyperlink" Target="http://gizmodo.com/" TargetMode="External"/><Relationship Id="rId17" Type="http://schemas.openxmlformats.org/officeDocument/2006/relationships/hyperlink" Target="http://techcrunch.com/" TargetMode="External"/><Relationship Id="rId2" Type="http://schemas.openxmlformats.org/officeDocument/2006/relationships/slide" Target="../slides/slide3.xml"/><Relationship Id="rId16" Type="http://schemas.openxmlformats.org/officeDocument/2006/relationships/hyperlink" Target="http://www.theverge.com/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technowize.com/" TargetMode="External"/><Relationship Id="rId11" Type="http://schemas.openxmlformats.org/officeDocument/2006/relationships/hyperlink" Target="http://gigaom.com/" TargetMode="External"/><Relationship Id="rId5" Type="http://schemas.openxmlformats.org/officeDocument/2006/relationships/hyperlink" Target="http://arstechnica.com/" TargetMode="External"/><Relationship Id="rId15" Type="http://schemas.openxmlformats.org/officeDocument/2006/relationships/hyperlink" Target="http://thenextweb.com/" TargetMode="External"/><Relationship Id="rId10" Type="http://schemas.openxmlformats.org/officeDocument/2006/relationships/hyperlink" Target="http://www.engadget.com/" TargetMode="External"/><Relationship Id="rId4" Type="http://schemas.openxmlformats.org/officeDocument/2006/relationships/hyperlink" Target="http://slashdot.org/" TargetMode="External"/><Relationship Id="rId9" Type="http://schemas.openxmlformats.org/officeDocument/2006/relationships/hyperlink" Target="http://www.digitaltrends.com/" TargetMode="External"/><Relationship Id="rId14" Type="http://schemas.openxmlformats.org/officeDocument/2006/relationships/hyperlink" Target="http://www.readwriteweb.com/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programmers and movie/TV actors don't use the mouse. Ever seen an actor do anything at a computer than flail away at </a:t>
            </a:r>
            <a:r>
              <a:rPr lang="en-US"/>
              <a:t>a keyboard?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30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07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kindergarten class, you learned to cut and paste and trace (copy). The keyboard metaphors are not an accident.</a:t>
            </a:r>
          </a:p>
          <a:p>
            <a:endParaRPr lang="en-US" dirty="0"/>
          </a:p>
          <a:p>
            <a:r>
              <a:rPr lang="en-US" dirty="0"/>
              <a:t>Windows took </a:t>
            </a:r>
            <a:r>
              <a:rPr lang="en-US" dirty="0" err="1"/>
              <a:t>Ctrl+X,C,V</a:t>
            </a:r>
            <a:r>
              <a:rPr lang="en-US" dirty="0"/>
              <a:t> from the Lisa and Mac projects at Apple who took it from Xerox PARC (Palo Alto Research Center) founded in 1970. </a:t>
            </a:r>
          </a:p>
          <a:p>
            <a:endParaRPr lang="en-US" dirty="0"/>
          </a:p>
          <a:p>
            <a:r>
              <a:rPr lang="en-US" dirty="0"/>
              <a:t>There are other shortcut keys which we will get to in the activity section.</a:t>
            </a:r>
            <a:endParaRPr lang="en-CA" dirty="0"/>
          </a:p>
          <a:p>
            <a:endParaRPr lang="en-US" dirty="0"/>
          </a:p>
          <a:p>
            <a:r>
              <a:rPr lang="en-US" dirty="0"/>
              <a:t>http://www.digitaltrends.com/computing/cut-copy-paste-beginners-guide/</a:t>
            </a:r>
          </a:p>
          <a:p>
            <a:r>
              <a:rPr lang="en-US" dirty="0"/>
              <a:t>http://www.howtogeek.com/115664/42-text-editing-keyboard-shortcuts-that-work-almost-everywhere/ </a:t>
            </a:r>
          </a:p>
          <a:p>
            <a:r>
              <a:rPr lang="en-US" dirty="0"/>
              <a:t>https://support.microsoft.com/en-ca/help/12445/windows-keyboard-shortcuts</a:t>
            </a:r>
          </a:p>
          <a:p>
            <a:r>
              <a:rPr lang="en-US" dirty="0"/>
              <a:t>http://www.hongkiat.com/blog/100-keyboard-shortcuts-windows/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62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83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10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CTRL + Up / Down will scroll window pane contents up / down one row/line at a time. It is similar to page down which moves a pane's worth of lines up / down.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87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IDE, Help menu / Keyboard Accessibility ( </a:t>
            </a:r>
            <a:r>
              <a:rPr lang="en-US" b="1" dirty="0"/>
              <a:t>ALT+H K</a:t>
            </a:r>
            <a:r>
              <a:rPr lang="en-US" dirty="0"/>
              <a:t> )</a:t>
            </a:r>
            <a:endParaRPr lang="en-CA" dirty="0"/>
          </a:p>
          <a:p>
            <a:r>
              <a:rPr lang="en-CA" dirty="0"/>
              <a:t>https://docs.microsoft.com/en-ca/visualstudio/ide/reference/how-to-use-the-keyboard-exclusively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03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 = Integrated Development Environment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79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16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IDE, Help menu / Keyboard Accessibility ( </a:t>
            </a:r>
            <a:r>
              <a:rPr lang="en-US" b="1" dirty="0"/>
              <a:t>ALT+H K</a:t>
            </a:r>
            <a:r>
              <a:rPr lang="en-US" dirty="0"/>
              <a:t> )</a:t>
            </a:r>
            <a:endParaRPr lang="en-CA" dirty="0"/>
          </a:p>
          <a:p>
            <a:r>
              <a:rPr lang="en-CA" dirty="0"/>
              <a:t>https://docs.microsoft.com/en-ca/visualstudio/ide/reference/how-to-use-the-keyboard-exclusively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9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41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31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IntelliSense is sensitive to the source file extension, e.g. _____</a:t>
            </a:r>
            <a:r>
              <a:rPr lang="en-CA" b="1" dirty="0"/>
              <a:t>.c</a:t>
            </a:r>
            <a:r>
              <a:rPr lang="en-CA" dirty="0"/>
              <a:t> </a:t>
            </a:r>
            <a:r>
              <a:rPr lang="en-CA" dirty="0" err="1"/>
              <a:t>C</a:t>
            </a:r>
            <a:r>
              <a:rPr lang="en-CA" dirty="0"/>
              <a:t> language source files. Only items relevant to that source file language are displayed. </a:t>
            </a:r>
          </a:p>
          <a:p>
            <a:endParaRPr lang="en-CA" dirty="0"/>
          </a:p>
          <a:p>
            <a:pPr rtl="0" latinLnBrk="0" hangingPunct="1"/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IntelliSense is activated when you begin to type a command or variable name, e.g. "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to print. A list appears with items matching the characters typed. Pressing TAB selects the default item and completes your partially typed code. Use Up/Down then TAB to select a different item in the IntelliSense list. </a:t>
            </a:r>
            <a:endParaRPr lang="en-CA" dirty="0">
              <a:effectLst/>
            </a:endParaRPr>
          </a:p>
          <a:p>
            <a:pPr rtl="0" latinLnBrk="0" hangingPunct="1"/>
            <a:endParaRPr lang="en-CA" dirty="0">
              <a:effectLst/>
            </a:endParaRPr>
          </a:p>
          <a:p>
            <a:r>
              <a:rPr lang="en-CA" dirty="0"/>
              <a:t>* Ctrl + Spacebar turns on IntelliSense before you start typing or when it is staying out of your way</a:t>
            </a:r>
          </a:p>
          <a:p>
            <a:endParaRPr lang="en-CA" dirty="0"/>
          </a:p>
          <a:p>
            <a:r>
              <a:rPr lang="en-CA" dirty="0"/>
              <a:t>Key </a:t>
            </a:r>
            <a:r>
              <a:rPr lang="en-CA" b="1" dirty="0"/>
              <a:t>(</a:t>
            </a:r>
            <a:r>
              <a:rPr lang="en-CA" dirty="0"/>
              <a:t> to open parenthesis and the right hand </a:t>
            </a:r>
            <a:r>
              <a:rPr lang="en-CA" b="1" dirty="0"/>
              <a:t>)</a:t>
            </a:r>
            <a:r>
              <a:rPr lang="en-CA" dirty="0"/>
              <a:t> is automatically inserted with the cursor positioned between them; command parameters show in the IntelliSense window which you can then input.</a:t>
            </a:r>
            <a:br>
              <a:rPr lang="en-CA" dirty="0"/>
            </a:br>
            <a:r>
              <a:rPr lang="en-CA" dirty="0"/>
              <a:t>Key </a:t>
            </a:r>
            <a:r>
              <a:rPr lang="en-CA" b="1" dirty="0"/>
              <a:t>"</a:t>
            </a:r>
            <a:r>
              <a:rPr lang="en-CA" dirty="0"/>
              <a:t> to open a quoted string of characters and IntelliSense automatically inserts a second double-quote </a:t>
            </a:r>
            <a:r>
              <a:rPr lang="en-CA" b="1" dirty="0"/>
              <a:t>"; </a:t>
            </a:r>
            <a:r>
              <a:rPr lang="en-CA" dirty="0"/>
              <a:t>the cursor is positioned inside the quotes for you to key the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80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98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51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313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the same Windows select, copy, cut, paste shortcuts work in File Explorer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50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70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53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576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893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37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Google:  </a:t>
            </a:r>
            <a:r>
              <a:rPr lang="en-US" dirty="0" err="1"/>
              <a:t>ict</a:t>
            </a:r>
            <a:r>
              <a:rPr lang="en-US" dirty="0"/>
              <a:t> news </a:t>
            </a:r>
            <a:r>
              <a:rPr lang="en-US" dirty="0" err="1"/>
              <a:t>canada</a:t>
            </a:r>
            <a:r>
              <a:rPr lang="en-US" dirty="0"/>
              <a:t>, it news websites</a:t>
            </a:r>
          </a:p>
          <a:p>
            <a:r>
              <a:rPr lang="en-US" dirty="0"/>
              <a:t>https://webfoundation.org/ </a:t>
            </a:r>
            <a:r>
              <a:rPr lang="en-CA" dirty="0"/>
              <a:t>The World Wide Web Foundation was established in 2009 by web inventor Sir Tim Berners-Lee to advance the open web as a public good and a basic right. </a:t>
            </a:r>
          </a:p>
          <a:p>
            <a:r>
              <a:rPr lang="en-US" dirty="0"/>
              <a:t>https://blog.mozilla.org/ </a:t>
            </a:r>
            <a:r>
              <a:rPr lang="en-CA" b="1" dirty="0"/>
              <a:t>We make the internet safer, healthier and faster for good. </a:t>
            </a:r>
            <a:r>
              <a:rPr lang="en-CA" dirty="0"/>
              <a:t>Mozilla is the not-for-profit behind Firefox, the original alternative browser. We create products and policy to keep the internet in service of people, not profit. </a:t>
            </a:r>
          </a:p>
          <a:p>
            <a:r>
              <a:rPr lang="en-CA" dirty="0"/>
              <a:t>https://www.technologyreview.com/</a:t>
            </a:r>
          </a:p>
          <a:p>
            <a:r>
              <a:rPr lang="en-CA" dirty="0"/>
              <a:t>http://www.itworldcanada.com/</a:t>
            </a:r>
          </a:p>
          <a:p>
            <a:r>
              <a:rPr lang="en-CA" dirty="0"/>
              <a:t>http://www.itworld.com/</a:t>
            </a:r>
          </a:p>
          <a:p>
            <a:r>
              <a:rPr lang="en-CA" dirty="0"/>
              <a:t>http://www.computerweekly.com/</a:t>
            </a:r>
          </a:p>
          <a:p>
            <a:r>
              <a:rPr lang="en-CA" dirty="0"/>
              <a:t>http://www.computerworld.com/</a:t>
            </a:r>
          </a:p>
          <a:p>
            <a:r>
              <a:rPr lang="en-CA" dirty="0"/>
              <a:t>	</a:t>
            </a:r>
          </a:p>
          <a:p>
            <a:r>
              <a:rPr lang="en-CA" dirty="0" err="1"/>
              <a:t>Techmeme</a:t>
            </a:r>
            <a:r>
              <a:rPr lang="en-CA" dirty="0"/>
              <a:t> - </a:t>
            </a:r>
            <a:r>
              <a:rPr lang="en-CA" dirty="0">
                <a:hlinkClick r:id="rId3"/>
              </a:rPr>
              <a:t>http://www.techmeme.com</a:t>
            </a:r>
            <a:r>
              <a:rPr lang="en-CA" dirty="0"/>
              <a:t> (aggregator with human editing)</a:t>
            </a:r>
          </a:p>
          <a:p>
            <a:r>
              <a:rPr lang="en-CA" dirty="0"/>
              <a:t>Slashdot - </a:t>
            </a:r>
            <a:r>
              <a:rPr lang="en-CA" dirty="0">
                <a:hlinkClick r:id="rId4"/>
              </a:rPr>
              <a:t>http://slashdot.org/</a:t>
            </a:r>
            <a:r>
              <a:rPr lang="en-CA" dirty="0"/>
              <a:t> (aggregator with human editing)</a:t>
            </a:r>
          </a:p>
          <a:p>
            <a:r>
              <a:rPr lang="en-CA" dirty="0"/>
              <a:t>https://www.huffingtonpost.com/section/technology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Ars </a:t>
            </a:r>
            <a:r>
              <a:rPr lang="en-CA" dirty="0" err="1"/>
              <a:t>Technica</a:t>
            </a:r>
            <a:r>
              <a:rPr lang="en-CA" dirty="0"/>
              <a:t> - </a:t>
            </a:r>
            <a:r>
              <a:rPr lang="en-CA" dirty="0">
                <a:hlinkClick r:id="rId5"/>
              </a:rPr>
              <a:t>http://arstechnica.com/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https://www.theguardian.com/uk/technology</a:t>
            </a:r>
          </a:p>
          <a:p>
            <a:r>
              <a:rPr lang="en-CA" dirty="0" err="1"/>
              <a:t>Technowize</a:t>
            </a:r>
            <a:r>
              <a:rPr lang="en-CA" dirty="0"/>
              <a:t> - </a:t>
            </a:r>
            <a:r>
              <a:rPr lang="en-CA" dirty="0">
                <a:hlinkClick r:id="rId6"/>
              </a:rPr>
              <a:t>https://www.technowize.com/</a:t>
            </a:r>
            <a:endParaRPr lang="en-CA" dirty="0"/>
          </a:p>
          <a:p>
            <a:r>
              <a:rPr lang="en-CA" dirty="0"/>
              <a:t>CNET - </a:t>
            </a:r>
            <a:r>
              <a:rPr lang="en-CA" dirty="0">
                <a:hlinkClick r:id="rId7"/>
              </a:rPr>
              <a:t>http://www.cnet.com/</a:t>
            </a:r>
            <a:r>
              <a:rPr lang="en-CA" dirty="0"/>
              <a:t> ( -</a:t>
            </a:r>
            <a:r>
              <a:rPr lang="en-CA" dirty="0" err="1"/>
              <a:t>ZDNet</a:t>
            </a:r>
            <a:r>
              <a:rPr lang="en-CA" dirty="0" err="1">
                <a:hlinkClick r:id="rId8"/>
              </a:rPr>
              <a:t>http</a:t>
            </a:r>
            <a:r>
              <a:rPr lang="en-CA" dirty="0">
                <a:hlinkClick r:id="rId8"/>
              </a:rPr>
              <a:t>://www.zdnet.com/</a:t>
            </a:r>
            <a:r>
              <a:rPr lang="en-CA" dirty="0"/>
              <a:t> )</a:t>
            </a:r>
          </a:p>
          <a:p>
            <a:r>
              <a:rPr lang="en-CA" dirty="0"/>
              <a:t>Digital Trends - </a:t>
            </a:r>
            <a:r>
              <a:rPr lang="en-CA" dirty="0">
                <a:hlinkClick r:id="rId9"/>
              </a:rPr>
              <a:t>http://www.digitaltrends.com</a:t>
            </a:r>
            <a:endParaRPr lang="en-CA" dirty="0"/>
          </a:p>
          <a:p>
            <a:r>
              <a:rPr lang="en-CA" dirty="0" err="1"/>
              <a:t>Engadget</a:t>
            </a:r>
            <a:r>
              <a:rPr lang="en-CA" dirty="0"/>
              <a:t> - </a:t>
            </a:r>
            <a:r>
              <a:rPr lang="en-CA" dirty="0">
                <a:hlinkClick r:id="rId10"/>
              </a:rPr>
              <a:t>http://www.engadget.com/</a:t>
            </a:r>
            <a:endParaRPr lang="en-CA" dirty="0"/>
          </a:p>
          <a:p>
            <a:r>
              <a:rPr lang="en-CA" dirty="0" err="1"/>
              <a:t>GigaOM</a:t>
            </a:r>
            <a:r>
              <a:rPr lang="en-CA" dirty="0"/>
              <a:t> - </a:t>
            </a:r>
            <a:r>
              <a:rPr lang="en-CA" dirty="0">
                <a:hlinkClick r:id="rId11"/>
              </a:rPr>
              <a:t>http://gigaom.com/</a:t>
            </a:r>
            <a:endParaRPr lang="en-CA" dirty="0"/>
          </a:p>
          <a:p>
            <a:r>
              <a:rPr lang="en-CA" dirty="0"/>
              <a:t>Gizmodo - </a:t>
            </a:r>
            <a:r>
              <a:rPr lang="en-CA" dirty="0">
                <a:hlinkClick r:id="rId12"/>
              </a:rPr>
              <a:t>http://gizmodo.com/</a:t>
            </a:r>
            <a:endParaRPr lang="en-CA" dirty="0"/>
          </a:p>
          <a:p>
            <a:r>
              <a:rPr lang="en-CA" dirty="0"/>
              <a:t>Mashable - </a:t>
            </a:r>
            <a:r>
              <a:rPr lang="en-CA" dirty="0">
                <a:hlinkClick r:id="rId13"/>
              </a:rPr>
              <a:t>http://mashable.com/</a:t>
            </a:r>
            <a:endParaRPr lang="en-CA" dirty="0"/>
          </a:p>
          <a:p>
            <a:r>
              <a:rPr lang="en-CA" dirty="0" err="1"/>
              <a:t>ReadWrite</a:t>
            </a:r>
            <a:r>
              <a:rPr lang="en-CA" dirty="0"/>
              <a:t> - </a:t>
            </a:r>
            <a:r>
              <a:rPr lang="en-CA" dirty="0">
                <a:hlinkClick r:id="rId14"/>
              </a:rPr>
              <a:t>http://www.readwrite.com</a:t>
            </a:r>
            <a:endParaRPr lang="en-CA" dirty="0"/>
          </a:p>
          <a:p>
            <a:r>
              <a:rPr lang="en-CA" dirty="0"/>
              <a:t>The Next Web - </a:t>
            </a:r>
            <a:r>
              <a:rPr lang="en-CA" dirty="0">
                <a:hlinkClick r:id="rId15"/>
              </a:rPr>
              <a:t>http://thenextweb.com/</a:t>
            </a:r>
            <a:endParaRPr lang="en-CA" dirty="0"/>
          </a:p>
          <a:p>
            <a:r>
              <a:rPr lang="en-CA" dirty="0"/>
              <a:t>The Verge - </a:t>
            </a:r>
            <a:r>
              <a:rPr lang="en-CA" dirty="0">
                <a:hlinkClick r:id="rId16"/>
              </a:rPr>
              <a:t>http://www.theverge.com/</a:t>
            </a:r>
            <a:endParaRPr lang="en-CA" dirty="0"/>
          </a:p>
          <a:p>
            <a:r>
              <a:rPr lang="en-CA" dirty="0"/>
              <a:t>TechCrunch - </a:t>
            </a:r>
            <a:r>
              <a:rPr lang="en-CA" dirty="0">
                <a:hlinkClick r:id="rId17"/>
              </a:rPr>
              <a:t>http://techcrunch.com/</a:t>
            </a:r>
            <a:endParaRPr lang="en-CA" dirty="0"/>
          </a:p>
          <a:p>
            <a:r>
              <a:rPr lang="en-CA" dirty="0" err="1"/>
              <a:t>TechRadar</a:t>
            </a:r>
            <a:r>
              <a:rPr lang="en-CA" dirty="0"/>
              <a:t> - </a:t>
            </a:r>
            <a:r>
              <a:rPr lang="en-CA" dirty="0">
                <a:hlinkClick r:id="rId18"/>
              </a:rPr>
              <a:t>http://www.techradar.com/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071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15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67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458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05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707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97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Google:  </a:t>
            </a:r>
            <a:r>
              <a:rPr lang="en-US" dirty="0" err="1"/>
              <a:t>ict</a:t>
            </a:r>
            <a:r>
              <a:rPr lang="en-US" dirty="0"/>
              <a:t> news </a:t>
            </a:r>
            <a:r>
              <a:rPr lang="en-US" dirty="0" err="1"/>
              <a:t>canada</a:t>
            </a:r>
            <a:r>
              <a:rPr lang="en-US" dirty="0"/>
              <a:t>, it news websites</a:t>
            </a:r>
          </a:p>
          <a:p>
            <a:r>
              <a:rPr lang="en-US" dirty="0"/>
              <a:t>https://webfoundation.org/ </a:t>
            </a:r>
            <a:r>
              <a:rPr lang="en-CA" dirty="0"/>
              <a:t>The World Wide Web Foundation was established in 2009 by web inventor Sir Tim Berners-Lee to advance the open web as a public good and a basic right. </a:t>
            </a:r>
          </a:p>
          <a:p>
            <a:r>
              <a:rPr lang="en-US" dirty="0"/>
              <a:t>https://blog.mozilla.org/ </a:t>
            </a:r>
            <a:r>
              <a:rPr lang="en-CA" b="1" dirty="0"/>
              <a:t>We make the internet safer, healthier and faster for good. </a:t>
            </a:r>
            <a:r>
              <a:rPr lang="en-CA" dirty="0"/>
              <a:t>Mozilla is the not-for-profit behind Firefox, the original alternative browser. We create products and policy to keep the internet in service of people, not profit.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91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31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Why keyboard shortcuts? Because you create documents and source code by </a:t>
            </a:r>
            <a:r>
              <a:rPr lang="en-US" sz="1200" i="1" dirty="0"/>
              <a:t>typing. At a keyboard. </a:t>
            </a:r>
            <a:r>
              <a:rPr lang="en-US" sz="1200" dirty="0"/>
              <a:t>Why leave the keyboard to find a mouse, find the cursor and so on, when you could do the same things with keyboard shortcuts?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Web forms: you may need the mouse for initial positioning if the programmer has not done that for you. Good web forms do not require the user to employ a mouse.</a:t>
            </a:r>
          </a:p>
          <a:p>
            <a:endParaRPr lang="en-US" dirty="0"/>
          </a:p>
          <a:p>
            <a:r>
              <a:rPr lang="en-US" dirty="0"/>
              <a:t>Week 1 package has a Visual Studio self-guided introduction if you missed it last week.</a:t>
            </a:r>
          </a:p>
          <a:p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93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http://9gag.com/gag/133978/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02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magic Windows key.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62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Testtesttesttesttest</a:t>
            </a:r>
            <a:r>
              <a:rPr lang="en-US" dirty="0"/>
              <a:t> again </a:t>
            </a:r>
          </a:p>
          <a:p>
            <a:r>
              <a:rPr lang="en-US" dirty="0"/>
              <a:t>Testing </a:t>
            </a:r>
          </a:p>
          <a:p>
            <a:r>
              <a:rPr lang="en-US" dirty="0"/>
              <a:t>testing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44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2018-09-20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2018-09-20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2018-09-20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2018-09-20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2018-09-20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2018-09-20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2018-09-20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ry - S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7571184" cy="74295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2018-09-20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8091958" y="411509"/>
            <a:ext cx="72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Webdings" pitchFamily="18" charset="2"/>
              </a:rPr>
              <a:t>i</a:t>
            </a:r>
            <a:endParaRPr lang="en-CA" sz="4800" dirty="0">
              <a:solidFill>
                <a:schemeClr val="tx2">
                  <a:lumMod val="60000"/>
                  <a:lumOff val="40000"/>
                </a:schemeClr>
              </a:solidFill>
              <a:latin typeface="Webdings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82613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1"/>
            <a:ext cx="7772400" cy="1650206"/>
          </a:xfrm>
        </p:spPr>
        <p:txBody>
          <a:bodyPr anchor="b">
            <a:normAutofit/>
          </a:bodyPr>
          <a:lstStyle>
            <a:lvl1pPr algn="l">
              <a:defRPr sz="40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2018-09-20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4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8219256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l">
              <a:buNone/>
              <a:defRPr sz="2400" b="0">
                <a:solidFill>
                  <a:schemeClr val="tx2"/>
                </a:solidFill>
                <a:latin typeface="Franklin Gothic Dem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8219256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2018-09-20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0375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47484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2018-09-20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004048" y="1257301"/>
            <a:ext cx="4139952" cy="3886200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6190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  <a:latin typeface="Franklin Gothic Dem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Franklin Gothic Demi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2018-09-20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2018-09-20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2018-09-20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9B07471-B472-4C3F-B46F-D347BD4AB42B}" type="datetimeFigureOut">
              <a:rPr lang="en-CA" smtClean="0"/>
              <a:t>2018-09-20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28" r:id="rId3"/>
    <p:sldLayoutId id="2147484119" r:id="rId4"/>
    <p:sldLayoutId id="2147484130" r:id="rId5"/>
    <p:sldLayoutId id="2147484129" r:id="rId6"/>
    <p:sldLayoutId id="2147484121" r:id="rId7"/>
    <p:sldLayoutId id="2147484122" r:id="rId8"/>
    <p:sldLayoutId id="2147484123" r:id="rId9"/>
    <p:sldLayoutId id="2147484120" r:id="rId10"/>
    <p:sldLayoutId id="2147484124" r:id="rId11"/>
    <p:sldLayoutId id="2147484125" r:id="rId12"/>
    <p:sldLayoutId id="2147484126" r:id="rId13"/>
    <p:sldLayoutId id="2147484127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000" b="0" kern="1200" spc="-100" baseline="0">
          <a:solidFill>
            <a:schemeClr val="tx2"/>
          </a:solidFill>
          <a:latin typeface="Franklin Gothic Demi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gitaltrends.com/computing/cut-copy-paste-beginners-guid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mozilla.org/" TargetMode="External"/><Relationship Id="rId13" Type="http://schemas.openxmlformats.org/officeDocument/2006/relationships/hyperlink" Target="http://www.techmeme.com/" TargetMode="External"/><Relationship Id="rId3" Type="http://schemas.openxmlformats.org/officeDocument/2006/relationships/hyperlink" Target="https://www.google.ca/search?q=ict+news+canada,+it+news+websites" TargetMode="External"/><Relationship Id="rId7" Type="http://schemas.openxmlformats.org/officeDocument/2006/relationships/hyperlink" Target="https://webfoundation.org/" TargetMode="External"/><Relationship Id="rId12" Type="http://schemas.openxmlformats.org/officeDocument/2006/relationships/hyperlink" Target="https://www.itbusiness.ca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eglobeandmail.com/business/technology/" TargetMode="External"/><Relationship Id="rId11" Type="http://schemas.openxmlformats.org/officeDocument/2006/relationships/hyperlink" Target="http://www.itworldcanada.com/" TargetMode="External"/><Relationship Id="rId5" Type="http://schemas.openxmlformats.org/officeDocument/2006/relationships/hyperlink" Target="http://www.cbc.ca/radio/spark" TargetMode="External"/><Relationship Id="rId15" Type="http://schemas.openxmlformats.org/officeDocument/2006/relationships/image" Target="../media/image3.emf"/><Relationship Id="rId10" Type="http://schemas.openxmlformats.org/officeDocument/2006/relationships/hyperlink" Target="https://www.technologyreview.com/" TargetMode="External"/><Relationship Id="rId4" Type="http://schemas.openxmlformats.org/officeDocument/2006/relationships/hyperlink" Target="http://www.cbc.ca/news/technology" TargetMode="External"/><Relationship Id="rId9" Type="http://schemas.openxmlformats.org/officeDocument/2006/relationships/hyperlink" Target="https://blog.mozilla.org/internetcitizen/" TargetMode="External"/><Relationship Id="rId14" Type="http://schemas.openxmlformats.org/officeDocument/2006/relationships/hyperlink" Target="http://slashdot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mputerworld.com/" TargetMode="External"/><Relationship Id="rId13" Type="http://schemas.openxmlformats.org/officeDocument/2006/relationships/hyperlink" Target="http://news.ycombinator.com/" TargetMode="External"/><Relationship Id="rId18" Type="http://schemas.openxmlformats.org/officeDocument/2006/relationships/hyperlink" Target="https://www.theglobeandmail.com/business/technology/" TargetMode="External"/><Relationship Id="rId26" Type="http://schemas.openxmlformats.org/officeDocument/2006/relationships/hyperlink" Target="http://www.engadget.com/" TargetMode="External"/><Relationship Id="rId3" Type="http://schemas.openxmlformats.org/officeDocument/2006/relationships/hyperlink" Target="https://www.google.ca/search?q=ict+news+canada,+it+news+websites" TargetMode="External"/><Relationship Id="rId21" Type="http://schemas.openxmlformats.org/officeDocument/2006/relationships/hyperlink" Target="https://www.technologyreview.com/" TargetMode="External"/><Relationship Id="rId34" Type="http://schemas.openxmlformats.org/officeDocument/2006/relationships/hyperlink" Target="http://thenextweb.com/" TargetMode="External"/><Relationship Id="rId7" Type="http://schemas.openxmlformats.org/officeDocument/2006/relationships/hyperlink" Target="http://www.computerweekly.com/" TargetMode="External"/><Relationship Id="rId12" Type="http://schemas.openxmlformats.org/officeDocument/2006/relationships/hyperlink" Target="http://slashdot.org/" TargetMode="External"/><Relationship Id="rId17" Type="http://schemas.openxmlformats.org/officeDocument/2006/relationships/hyperlink" Target="http://www.cbc.ca/radio/spark" TargetMode="External"/><Relationship Id="rId25" Type="http://schemas.openxmlformats.org/officeDocument/2006/relationships/hyperlink" Target="http://www.digitaltrends.com/" TargetMode="External"/><Relationship Id="rId33" Type="http://schemas.openxmlformats.org/officeDocument/2006/relationships/hyperlink" Target="http://www.readwriteweb.com/" TargetMode="External"/><Relationship Id="rId38" Type="http://schemas.openxmlformats.org/officeDocument/2006/relationships/hyperlink" Target="https://www.technowize.com/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cbc.ca/news/technology" TargetMode="External"/><Relationship Id="rId20" Type="http://schemas.openxmlformats.org/officeDocument/2006/relationships/hyperlink" Target="https://blog.mozilla.org/" TargetMode="External"/><Relationship Id="rId29" Type="http://schemas.openxmlformats.org/officeDocument/2006/relationships/hyperlink" Target="http://gigaom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itworld.com/" TargetMode="External"/><Relationship Id="rId11" Type="http://schemas.openxmlformats.org/officeDocument/2006/relationships/hyperlink" Target="http://www.techmeme.com/" TargetMode="External"/><Relationship Id="rId24" Type="http://schemas.openxmlformats.org/officeDocument/2006/relationships/hyperlink" Target="http://www.zdnet.com/" TargetMode="External"/><Relationship Id="rId32" Type="http://schemas.openxmlformats.org/officeDocument/2006/relationships/hyperlink" Target="http://mashable.com/" TargetMode="External"/><Relationship Id="rId37" Type="http://schemas.openxmlformats.org/officeDocument/2006/relationships/hyperlink" Target="http://www.techradar.com/" TargetMode="External"/><Relationship Id="rId5" Type="http://schemas.openxmlformats.org/officeDocument/2006/relationships/hyperlink" Target="http://www.itworldcanada.com/" TargetMode="External"/><Relationship Id="rId15" Type="http://schemas.openxmlformats.org/officeDocument/2006/relationships/image" Target="../media/image3.emf"/><Relationship Id="rId23" Type="http://schemas.openxmlformats.org/officeDocument/2006/relationships/hyperlink" Target="http://www.cnet.com/" TargetMode="External"/><Relationship Id="rId28" Type="http://schemas.openxmlformats.org/officeDocument/2006/relationships/hyperlink" Target="https://www.theguardian.com/us/technology" TargetMode="External"/><Relationship Id="rId36" Type="http://schemas.openxmlformats.org/officeDocument/2006/relationships/hyperlink" Target="http://techcrunch.com/" TargetMode="External"/><Relationship Id="rId10" Type="http://schemas.openxmlformats.org/officeDocument/2006/relationships/hyperlink" Target="http://www.wired.com/" TargetMode="External"/><Relationship Id="rId19" Type="http://schemas.openxmlformats.org/officeDocument/2006/relationships/hyperlink" Target="https://webfoundation.org/" TargetMode="External"/><Relationship Id="rId31" Type="http://schemas.openxmlformats.org/officeDocument/2006/relationships/hyperlink" Target="https://www.huffingtonpost.com/section/technology" TargetMode="External"/><Relationship Id="rId4" Type="http://schemas.openxmlformats.org/officeDocument/2006/relationships/hyperlink" Target="https://www.quora.com/What-are-the-best-sources-for-tech-news" TargetMode="External"/><Relationship Id="rId9" Type="http://schemas.openxmlformats.org/officeDocument/2006/relationships/hyperlink" Target="https://blog.mozilla.org/internetcitizen/" TargetMode="External"/><Relationship Id="rId14" Type="http://schemas.openxmlformats.org/officeDocument/2006/relationships/hyperlink" Target="http://hackernews.org/" TargetMode="External"/><Relationship Id="rId22" Type="http://schemas.openxmlformats.org/officeDocument/2006/relationships/hyperlink" Target="http://arstechnica.com/" TargetMode="External"/><Relationship Id="rId27" Type="http://schemas.openxmlformats.org/officeDocument/2006/relationships/hyperlink" Target="https://www.theguardian.com/uk/technology" TargetMode="External"/><Relationship Id="rId30" Type="http://schemas.openxmlformats.org/officeDocument/2006/relationships/hyperlink" Target="http://gizmodo.com/" TargetMode="External"/><Relationship Id="rId35" Type="http://schemas.openxmlformats.org/officeDocument/2006/relationships/hyperlink" Target="http://www.theverge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ct.senecacollege.ca/setting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Principles for Programmers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7848600" cy="1314450"/>
          </a:xfrm>
        </p:spPr>
        <p:txBody>
          <a:bodyPr>
            <a:normAutofit/>
          </a:bodyPr>
          <a:lstStyle/>
          <a:p>
            <a:r>
              <a:rPr lang="en-US" b="1" dirty="0"/>
              <a:t>Real programmers don’t use the mouse:</a:t>
            </a:r>
            <a:br>
              <a:rPr lang="en-US" b="1" dirty="0"/>
            </a:br>
            <a:r>
              <a:rPr lang="en-US" b="1" dirty="0"/>
              <a:t>Keyboard </a:t>
            </a:r>
            <a:r>
              <a:rPr lang="en-US" b="1"/>
              <a:t>Shortcuts in </a:t>
            </a:r>
            <a:r>
              <a:rPr lang="en-US" b="1" dirty="0"/>
              <a:t>Windows and </a:t>
            </a:r>
            <a:r>
              <a:rPr lang="en-US" b="1"/>
              <a:t>Visual Studio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6690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512" y="1059582"/>
            <a:ext cx="8712968" cy="3693000"/>
          </a:xfrm>
        </p:spPr>
        <p:txBody>
          <a:bodyPr>
            <a:normAutofit fontScale="92500" lnSpcReduction="10000"/>
          </a:bodyPr>
          <a:lstStyle/>
          <a:p>
            <a:pPr>
              <a:tabLst>
                <a:tab pos="1795463" algn="l"/>
              </a:tabLst>
            </a:pPr>
            <a:r>
              <a:rPr lang="en-CA" dirty="0">
                <a:sym typeface="Wingdings" panose="05000000000000000000" pitchFamily="2" charset="2"/>
              </a:rPr>
              <a:t> 	</a:t>
            </a:r>
            <a:r>
              <a:rPr lang="en-CA" i="1" dirty="0">
                <a:sym typeface="Wingdings" panose="05000000000000000000" pitchFamily="2" charset="2"/>
              </a:rPr>
              <a:t>and start typing to find anything</a:t>
            </a:r>
            <a:br>
              <a:rPr lang="en-CA" i="1" dirty="0">
                <a:sym typeface="Wingdings" panose="05000000000000000000" pitchFamily="2" charset="2"/>
              </a:rPr>
            </a:br>
            <a:r>
              <a:rPr lang="en-CA" dirty="0">
                <a:sym typeface="Wingdings" panose="05000000000000000000" pitchFamily="2" charset="2"/>
              </a:rPr>
              <a:t></a:t>
            </a:r>
            <a:r>
              <a:rPr lang="en-US" dirty="0">
                <a:sym typeface="Wingdings" panose="05000000000000000000" pitchFamily="2" charset="2"/>
              </a:rPr>
              <a:t> + Tab:	display all active applications</a:t>
            </a:r>
            <a:br>
              <a:rPr lang="en-CA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Alt + Tab:	switch to previously active application</a:t>
            </a:r>
            <a:br>
              <a:rPr lang="en-CA" dirty="0">
                <a:sym typeface="Wingdings" panose="05000000000000000000" pitchFamily="2" charset="2"/>
              </a:rPr>
            </a:br>
            <a:r>
              <a:rPr lang="en-CA" dirty="0">
                <a:sym typeface="Wingdings" panose="05000000000000000000" pitchFamily="2" charset="2"/>
              </a:rPr>
              <a:t>Ctrl </a:t>
            </a:r>
            <a:r>
              <a:rPr lang="en-CA" dirty="0"/>
              <a:t>+Tab:	switch between tabs within </a:t>
            </a:r>
            <a:r>
              <a:rPr lang="en-US" dirty="0">
                <a:sym typeface="Wingdings" panose="05000000000000000000" pitchFamily="2" charset="2"/>
              </a:rPr>
              <a:t>application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/>
              <a:t>Alt </a:t>
            </a:r>
            <a:r>
              <a:rPr lang="en-CA" dirty="0"/>
              <a:t>+ F4:	Close program.    Ctrl + F4: Close tab.</a:t>
            </a:r>
            <a:endParaRPr lang="en-CA" dirty="0">
              <a:sym typeface="Wingdings" panose="05000000000000000000" pitchFamily="2" charset="2"/>
            </a:endParaRPr>
          </a:p>
          <a:p>
            <a:pPr>
              <a:tabLst>
                <a:tab pos="1431925" algn="l"/>
              </a:tabLst>
            </a:pPr>
            <a:r>
              <a:rPr lang="en-CA" dirty="0">
                <a:sym typeface="Wingdings" panose="05000000000000000000" pitchFamily="2" charset="2"/>
              </a:rPr>
              <a:t> </a:t>
            </a:r>
            <a:r>
              <a:rPr lang="en-CA" dirty="0"/>
              <a:t>+ L: 	</a:t>
            </a:r>
            <a:r>
              <a:rPr lang="en-CA" b="1" dirty="0">
                <a:solidFill>
                  <a:schemeClr val="tx2"/>
                </a:solidFill>
              </a:rPr>
              <a:t>L</a:t>
            </a:r>
            <a:r>
              <a:rPr lang="en-CA" dirty="0">
                <a:solidFill>
                  <a:schemeClr val="tx2"/>
                </a:solidFill>
              </a:rPr>
              <a:t>ock PC or switch account</a:t>
            </a:r>
            <a:r>
              <a:rPr lang="en-CA" dirty="0"/>
              <a:t>.</a:t>
            </a:r>
          </a:p>
          <a:p>
            <a:pPr>
              <a:tabLst>
                <a:tab pos="1431925" algn="l"/>
              </a:tabLst>
            </a:pPr>
            <a:r>
              <a:rPr lang="en-CA" dirty="0">
                <a:sym typeface="Wingdings" panose="05000000000000000000" pitchFamily="2" charset="2"/>
              </a:rPr>
              <a:t> </a:t>
            </a:r>
            <a:r>
              <a:rPr lang="en-CA" dirty="0"/>
              <a:t>+ E: 	</a:t>
            </a:r>
            <a:r>
              <a:rPr lang="en-CA" dirty="0">
                <a:solidFill>
                  <a:schemeClr val="tx2"/>
                </a:solidFill>
              </a:rPr>
              <a:t>Open File </a:t>
            </a:r>
            <a:r>
              <a:rPr lang="en-CA" b="1" dirty="0">
                <a:solidFill>
                  <a:schemeClr val="tx2"/>
                </a:solidFill>
              </a:rPr>
              <a:t>E</a:t>
            </a:r>
            <a:r>
              <a:rPr lang="en-CA" dirty="0">
                <a:solidFill>
                  <a:schemeClr val="tx2"/>
                </a:solidFill>
              </a:rPr>
              <a:t>xplorer</a:t>
            </a:r>
            <a:r>
              <a:rPr lang="en-CA" dirty="0"/>
              <a:t>.</a:t>
            </a:r>
          </a:p>
          <a:p>
            <a:pPr>
              <a:tabLst>
                <a:tab pos="1431925" algn="l"/>
              </a:tabLst>
            </a:pPr>
            <a:r>
              <a:rPr lang="en-CA" dirty="0">
                <a:sym typeface="Wingdings" panose="05000000000000000000" pitchFamily="2" charset="2"/>
              </a:rPr>
              <a:t> </a:t>
            </a:r>
            <a:r>
              <a:rPr lang="en-CA" dirty="0"/>
              <a:t>+ R: 	</a:t>
            </a:r>
            <a:r>
              <a:rPr lang="en-CA" dirty="0">
                <a:solidFill>
                  <a:schemeClr val="tx2"/>
                </a:solidFill>
              </a:rPr>
              <a:t>Open </a:t>
            </a:r>
            <a:r>
              <a:rPr lang="en-CA" b="1" dirty="0">
                <a:solidFill>
                  <a:schemeClr val="tx2"/>
                </a:solidFill>
              </a:rPr>
              <a:t>R</a:t>
            </a:r>
            <a:r>
              <a:rPr lang="en-CA" dirty="0">
                <a:solidFill>
                  <a:schemeClr val="tx2"/>
                </a:solidFill>
              </a:rPr>
              <a:t>un dialog box to start an application</a:t>
            </a:r>
          </a:p>
          <a:p>
            <a:pPr>
              <a:tabLst>
                <a:tab pos="1431925" algn="l"/>
              </a:tabLst>
            </a:pPr>
            <a:r>
              <a:rPr lang="en-CA" dirty="0">
                <a:sym typeface="Wingdings" panose="05000000000000000000" pitchFamily="2" charset="2"/>
              </a:rPr>
              <a:t> </a:t>
            </a:r>
            <a:r>
              <a:rPr lang="en-CA" dirty="0"/>
              <a:t>+ D: 	</a:t>
            </a:r>
            <a:r>
              <a:rPr lang="en-CA" dirty="0">
                <a:solidFill>
                  <a:schemeClr val="tx2"/>
                </a:solidFill>
              </a:rPr>
              <a:t>Show/hide </a:t>
            </a:r>
            <a:r>
              <a:rPr lang="en-CA" b="1" dirty="0">
                <a:solidFill>
                  <a:schemeClr val="tx2"/>
                </a:solidFill>
              </a:rPr>
              <a:t>D</a:t>
            </a:r>
            <a:r>
              <a:rPr lang="en-CA" dirty="0">
                <a:solidFill>
                  <a:schemeClr val="tx2"/>
                </a:solidFill>
              </a:rPr>
              <a:t>esktop</a:t>
            </a:r>
            <a:r>
              <a:rPr lang="en-CA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System Shortcuts</a:t>
            </a:r>
          </a:p>
        </p:txBody>
      </p:sp>
    </p:spTree>
    <p:extLst>
      <p:ext uri="{BB962C8B-B14F-4D97-AF65-F5344CB8AC3E}">
        <p14:creationId xmlns:p14="http://schemas.microsoft.com/office/powerpoint/2010/main" val="1727083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203598"/>
            <a:ext cx="9144000" cy="3939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</p:spPr>
        <p:txBody>
          <a:bodyPr>
            <a:normAutofit fontScale="90000"/>
          </a:bodyPr>
          <a:lstStyle/>
          <a:p>
            <a:r>
              <a:rPr lang="en-CA" dirty="0"/>
              <a:t>Essential Keyboard Shortcuts in Windows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808" y="1301341"/>
            <a:ext cx="3744416" cy="374441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0032" y="1419622"/>
            <a:ext cx="3571875" cy="3429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648739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401647"/>
            <a:ext cx="8640960" cy="3114319"/>
          </a:xfrm>
        </p:spPr>
        <p:txBody>
          <a:bodyPr>
            <a:normAutofit/>
          </a:bodyPr>
          <a:lstStyle/>
          <a:p>
            <a:r>
              <a:rPr lang="en-US" dirty="0"/>
              <a:t>Ctrl + Z / X / C / V / Y to </a:t>
            </a:r>
            <a:r>
              <a:rPr lang="en-US" dirty="0">
                <a:solidFill>
                  <a:schemeClr val="tx2"/>
                </a:solidFill>
              </a:rPr>
              <a:t>undo, cut, copy, paste, redo</a:t>
            </a:r>
            <a:endParaRPr lang="en-US" dirty="0"/>
          </a:p>
          <a:p>
            <a:r>
              <a:rPr lang="en-US" dirty="0"/>
              <a:t>Ctrl + F is for </a:t>
            </a:r>
            <a:r>
              <a:rPr lang="en-US" dirty="0">
                <a:solidFill>
                  <a:schemeClr val="tx2"/>
                </a:solidFill>
              </a:rPr>
              <a:t>find</a:t>
            </a:r>
            <a:endParaRPr lang="en-US" dirty="0"/>
          </a:p>
          <a:p>
            <a:r>
              <a:rPr lang="en-US" dirty="0"/>
              <a:t>Ctrl + H to </a:t>
            </a:r>
            <a:r>
              <a:rPr lang="en-US" dirty="0">
                <a:solidFill>
                  <a:schemeClr val="tx2"/>
                </a:solidFill>
              </a:rPr>
              <a:t>find</a:t>
            </a:r>
            <a:r>
              <a:rPr lang="en-US" dirty="0"/>
              <a:t> and </a:t>
            </a:r>
            <a:r>
              <a:rPr lang="en-US" dirty="0">
                <a:solidFill>
                  <a:schemeClr val="tx2"/>
                </a:solidFill>
              </a:rPr>
              <a:t>replace</a:t>
            </a:r>
            <a:r>
              <a:rPr lang="en-US" dirty="0"/>
              <a:t> text (be careful)</a:t>
            </a:r>
          </a:p>
          <a:p>
            <a:r>
              <a:rPr lang="en-US" dirty="0"/>
              <a:t>Ctrl + S </a:t>
            </a:r>
            <a:r>
              <a:rPr lang="en-US" dirty="0">
                <a:solidFill>
                  <a:schemeClr val="tx2"/>
                </a:solidFill>
              </a:rPr>
              <a:t>saves</a:t>
            </a:r>
            <a:r>
              <a:rPr lang="en-US" dirty="0"/>
              <a:t> the file (save early, save often)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742950"/>
          </a:xfrm>
        </p:spPr>
        <p:txBody>
          <a:bodyPr>
            <a:noAutofit/>
          </a:bodyPr>
          <a:lstStyle/>
          <a:p>
            <a:r>
              <a:rPr lang="en-US" dirty="0"/>
              <a:t>Windows Editing Shortcuts</a:t>
            </a:r>
          </a:p>
        </p:txBody>
      </p:sp>
    </p:spTree>
    <p:extLst>
      <p:ext uri="{BB962C8B-B14F-4D97-AF65-F5344CB8AC3E}">
        <p14:creationId xmlns:p14="http://schemas.microsoft.com/office/powerpoint/2010/main" val="755579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255014"/>
            <a:ext cx="8507288" cy="3693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tabLst>
                <a:tab pos="3765550" algn="l"/>
              </a:tabLst>
            </a:pPr>
            <a:r>
              <a:rPr lang="en-CA" sz="2400" b="1" dirty="0"/>
              <a:t>Home</a:t>
            </a:r>
            <a:r>
              <a:rPr lang="en-CA" sz="2400" dirty="0"/>
              <a:t>: go to </a:t>
            </a:r>
            <a:r>
              <a:rPr lang="en-CA" sz="2400" dirty="0">
                <a:solidFill>
                  <a:schemeClr val="tx2"/>
                </a:solidFill>
              </a:rPr>
              <a:t>start</a:t>
            </a:r>
            <a:r>
              <a:rPr lang="en-CA" sz="2400" dirty="0"/>
              <a:t> of line. 	</a:t>
            </a:r>
            <a:r>
              <a:rPr lang="en-CA" sz="2400" dirty="0" err="1"/>
              <a:t>CTRL+Home</a:t>
            </a:r>
            <a:r>
              <a:rPr lang="en-CA" sz="2400" dirty="0"/>
              <a:t>: </a:t>
            </a:r>
            <a:r>
              <a:rPr lang="en-CA" sz="2400" dirty="0">
                <a:solidFill>
                  <a:schemeClr val="tx2"/>
                </a:solidFill>
              </a:rPr>
              <a:t>top</a:t>
            </a:r>
            <a:r>
              <a:rPr lang="en-CA" sz="2400" dirty="0"/>
              <a:t> of document</a:t>
            </a:r>
          </a:p>
          <a:p>
            <a:pPr>
              <a:lnSpc>
                <a:spcPct val="120000"/>
              </a:lnSpc>
              <a:spcBef>
                <a:spcPts val="600"/>
              </a:spcBef>
              <a:tabLst>
                <a:tab pos="3765550" algn="l"/>
              </a:tabLst>
            </a:pPr>
            <a:r>
              <a:rPr lang="en-CA" sz="2400" b="1" dirty="0"/>
              <a:t>End</a:t>
            </a:r>
            <a:r>
              <a:rPr lang="en-CA" sz="2400" dirty="0"/>
              <a:t>: go to </a:t>
            </a:r>
            <a:r>
              <a:rPr lang="en-CA" sz="2400" dirty="0">
                <a:solidFill>
                  <a:schemeClr val="tx2"/>
                </a:solidFill>
              </a:rPr>
              <a:t>end</a:t>
            </a:r>
            <a:r>
              <a:rPr lang="en-CA" sz="2400" dirty="0"/>
              <a:t> of line. 	</a:t>
            </a:r>
            <a:r>
              <a:rPr lang="en-CA" sz="2400" dirty="0" err="1"/>
              <a:t>CTRL+End</a:t>
            </a:r>
            <a:r>
              <a:rPr lang="en-CA" sz="2400" dirty="0"/>
              <a:t>: </a:t>
            </a:r>
            <a:r>
              <a:rPr lang="en-CA" sz="2400" dirty="0">
                <a:solidFill>
                  <a:schemeClr val="tx2"/>
                </a:solidFill>
              </a:rPr>
              <a:t>bottom</a:t>
            </a:r>
            <a:r>
              <a:rPr lang="en-CA" sz="2400" dirty="0"/>
              <a:t> of document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CA" sz="2400" b="1" dirty="0" err="1">
                <a:solidFill>
                  <a:schemeClr val="tx2"/>
                </a:solidFill>
              </a:rPr>
              <a:t>SHIFT</a:t>
            </a:r>
            <a:r>
              <a:rPr lang="en-CA" sz="2400" dirty="0" err="1"/>
              <a:t>+Home</a:t>
            </a:r>
            <a:r>
              <a:rPr lang="en-CA" sz="2400" dirty="0"/>
              <a:t>/End </a:t>
            </a:r>
            <a:r>
              <a:rPr lang="en-CA" sz="2400" dirty="0">
                <a:solidFill>
                  <a:schemeClr val="tx2"/>
                </a:solidFill>
              </a:rPr>
              <a:t>selects</a:t>
            </a:r>
            <a:r>
              <a:rPr lang="en-CA" sz="2400" dirty="0"/>
              <a:t> from cursor position to start/end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CA" sz="2400" b="1" dirty="0" err="1"/>
              <a:t>Alt+Shift+Up</a:t>
            </a:r>
            <a:r>
              <a:rPr lang="en-CA" sz="2400" b="1" dirty="0"/>
              <a:t>/Down</a:t>
            </a:r>
            <a:r>
              <a:rPr lang="en-CA" sz="2400" dirty="0"/>
              <a:t>: Moves the paragraph up/down. Or,</a:t>
            </a:r>
            <a:br>
              <a:rPr lang="en-CA" sz="2400" dirty="0"/>
            </a:br>
            <a:r>
              <a:rPr lang="en-CA" sz="2400" dirty="0"/>
              <a:t>select any portion of multiple paragraphs and move all.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5960" y="411510"/>
            <a:ext cx="8229600" cy="742950"/>
          </a:xfrm>
        </p:spPr>
        <p:txBody>
          <a:bodyPr>
            <a:normAutofit/>
          </a:bodyPr>
          <a:lstStyle/>
          <a:p>
            <a:r>
              <a:rPr lang="en-CA" dirty="0"/>
              <a:t>Navigation Shortcuts in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522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960" y="1347614"/>
            <a:ext cx="8435280" cy="3693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tabLst>
                <a:tab pos="3227388" algn="l"/>
                <a:tab pos="3590925" algn="l"/>
              </a:tabLst>
            </a:pPr>
            <a:r>
              <a:rPr lang="en-CA" dirty="0"/>
              <a:t>CTRL + Right </a:t>
            </a:r>
            <a:r>
              <a:rPr lang="en-CA" dirty="0">
                <a:sym typeface="Wingdings" panose="05000000000000000000" pitchFamily="2" charset="2"/>
              </a:rPr>
              <a:t></a:t>
            </a:r>
            <a:r>
              <a:rPr lang="en-CA" dirty="0"/>
              <a:t>	go </a:t>
            </a:r>
            <a:r>
              <a:rPr lang="en-CA" dirty="0">
                <a:solidFill>
                  <a:schemeClr val="tx2"/>
                </a:solidFill>
              </a:rPr>
              <a:t>forward one word</a:t>
            </a:r>
            <a:endParaRPr lang="en-CA" dirty="0"/>
          </a:p>
          <a:p>
            <a:pPr>
              <a:lnSpc>
                <a:spcPct val="120000"/>
              </a:lnSpc>
              <a:spcBef>
                <a:spcPts val="600"/>
              </a:spcBef>
              <a:tabLst>
                <a:tab pos="3227388" algn="l"/>
                <a:tab pos="3590925" algn="l"/>
              </a:tabLst>
            </a:pPr>
            <a:r>
              <a:rPr lang="en-CA" dirty="0"/>
              <a:t>CTRL + Left </a:t>
            </a:r>
            <a:r>
              <a:rPr lang="en-CA" dirty="0">
                <a:sym typeface="Wingdings" panose="05000000000000000000" pitchFamily="2" charset="2"/>
              </a:rPr>
              <a:t></a:t>
            </a:r>
            <a:r>
              <a:rPr lang="en-CA" dirty="0"/>
              <a:t>	go</a:t>
            </a:r>
            <a:r>
              <a:rPr lang="en-CA" dirty="0">
                <a:solidFill>
                  <a:schemeClr val="tx2"/>
                </a:solidFill>
              </a:rPr>
              <a:t> backward one word</a:t>
            </a:r>
            <a:endParaRPr lang="en-CA" dirty="0"/>
          </a:p>
          <a:p>
            <a:pPr>
              <a:lnSpc>
                <a:spcPct val="120000"/>
              </a:lnSpc>
              <a:spcBef>
                <a:spcPts val="600"/>
              </a:spcBef>
              <a:tabLst>
                <a:tab pos="3227388" algn="l"/>
                <a:tab pos="3590925" algn="l"/>
              </a:tabLst>
            </a:pPr>
            <a:r>
              <a:rPr lang="en-CA" dirty="0"/>
              <a:t>CTRL + Up </a:t>
            </a:r>
            <a:r>
              <a:rPr lang="en-CA" dirty="0">
                <a:sym typeface="Wingdings" panose="05000000000000000000" pitchFamily="2" charset="2"/>
              </a:rPr>
              <a:t></a:t>
            </a:r>
            <a:r>
              <a:rPr lang="en-CA" dirty="0"/>
              <a:t>	go to</a:t>
            </a:r>
            <a:r>
              <a:rPr lang="en-CA" dirty="0">
                <a:solidFill>
                  <a:schemeClr val="tx2"/>
                </a:solidFill>
              </a:rPr>
              <a:t> previous</a:t>
            </a:r>
            <a:r>
              <a:rPr lang="en-CA" dirty="0"/>
              <a:t> </a:t>
            </a:r>
            <a:r>
              <a:rPr lang="en-CA" dirty="0">
                <a:solidFill>
                  <a:schemeClr val="tx2"/>
                </a:solidFill>
              </a:rPr>
              <a:t>paragraph</a:t>
            </a:r>
            <a:endParaRPr lang="en-CA" dirty="0"/>
          </a:p>
          <a:p>
            <a:pPr>
              <a:lnSpc>
                <a:spcPct val="120000"/>
              </a:lnSpc>
              <a:spcBef>
                <a:spcPts val="600"/>
              </a:spcBef>
              <a:tabLst>
                <a:tab pos="3227388" algn="l"/>
                <a:tab pos="3590925" algn="l"/>
              </a:tabLst>
            </a:pPr>
            <a:r>
              <a:rPr lang="en-CA" dirty="0"/>
              <a:t>CTRL + Down </a:t>
            </a:r>
            <a:r>
              <a:rPr lang="en-CA" dirty="0">
                <a:sym typeface="Wingdings" panose="05000000000000000000" pitchFamily="2" charset="2"/>
              </a:rPr>
              <a:t></a:t>
            </a:r>
            <a:r>
              <a:rPr lang="en-CA" dirty="0"/>
              <a:t>	go to</a:t>
            </a:r>
            <a:r>
              <a:rPr lang="en-CA" dirty="0">
                <a:solidFill>
                  <a:schemeClr val="tx2"/>
                </a:solidFill>
              </a:rPr>
              <a:t> next</a:t>
            </a:r>
            <a:r>
              <a:rPr lang="en-CA" dirty="0"/>
              <a:t> </a:t>
            </a:r>
            <a:r>
              <a:rPr lang="en-CA" dirty="0">
                <a:solidFill>
                  <a:schemeClr val="tx2"/>
                </a:solidFill>
              </a:rPr>
              <a:t>paragraph</a:t>
            </a:r>
            <a:endParaRPr lang="en-CA" dirty="0"/>
          </a:p>
          <a:p>
            <a:pPr>
              <a:lnSpc>
                <a:spcPct val="120000"/>
              </a:lnSpc>
              <a:spcBef>
                <a:spcPts val="600"/>
              </a:spcBef>
              <a:tabLst>
                <a:tab pos="3227388" algn="l"/>
                <a:tab pos="3590925" algn="l"/>
              </a:tabLst>
            </a:pPr>
            <a:r>
              <a:rPr lang="en-CA" dirty="0">
                <a:solidFill>
                  <a:schemeClr val="tx2"/>
                </a:solidFill>
              </a:rPr>
              <a:t>SHIFT</a:t>
            </a:r>
            <a:r>
              <a:rPr lang="en-CA" dirty="0"/>
              <a:t> + </a:t>
            </a:r>
            <a:r>
              <a:rPr lang="en-CA" dirty="0">
                <a:sym typeface="Wingdings" panose="05000000000000000000" pitchFamily="2" charset="2"/>
              </a:rPr>
              <a:t></a:t>
            </a:r>
            <a:r>
              <a:rPr lang="en-CA" dirty="0"/>
              <a:t> 	</a:t>
            </a:r>
            <a:r>
              <a:rPr lang="en-CA" dirty="0">
                <a:solidFill>
                  <a:schemeClr val="tx2"/>
                </a:solidFill>
              </a:rPr>
              <a:t>selects char</a:t>
            </a:r>
            <a:r>
              <a:rPr lang="en-CA" dirty="0"/>
              <a:t>, + Ctrl </a:t>
            </a:r>
            <a:r>
              <a:rPr lang="en-CA" dirty="0">
                <a:solidFill>
                  <a:schemeClr val="tx2"/>
                </a:solidFill>
              </a:rPr>
              <a:t>selects word</a:t>
            </a: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  <a:tabLst>
                <a:tab pos="3227388" algn="l"/>
                <a:tab pos="3590925" algn="l"/>
              </a:tabLst>
            </a:pPr>
            <a:r>
              <a:rPr lang="en-CA" dirty="0">
                <a:solidFill>
                  <a:schemeClr val="tx2"/>
                </a:solidFill>
              </a:rPr>
              <a:t>SHIFT</a:t>
            </a:r>
            <a:r>
              <a:rPr lang="en-CA" dirty="0"/>
              <a:t> + A 	</a:t>
            </a:r>
            <a:r>
              <a:rPr lang="en-CA" dirty="0">
                <a:solidFill>
                  <a:schemeClr val="tx2"/>
                </a:solidFill>
              </a:rPr>
              <a:t>selects ALL</a:t>
            </a:r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960" y="411510"/>
            <a:ext cx="8229600" cy="742950"/>
          </a:xfrm>
        </p:spPr>
        <p:txBody>
          <a:bodyPr>
            <a:normAutofit/>
          </a:bodyPr>
          <a:lstStyle/>
          <a:p>
            <a:r>
              <a:rPr lang="en-CA" dirty="0"/>
              <a:t>Navigation Shortcuts in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587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74295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Visual Studio IDE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131590"/>
            <a:ext cx="9144000" cy="4011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9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143000"/>
            <a:ext cx="8712968" cy="3693000"/>
          </a:xfrm>
        </p:spPr>
        <p:txBody>
          <a:bodyPr>
            <a:noAutofit/>
          </a:bodyPr>
          <a:lstStyle/>
          <a:p>
            <a:r>
              <a:rPr lang="en-US" sz="2400" dirty="0"/>
              <a:t>To develop an application, </a:t>
            </a:r>
            <a:r>
              <a:rPr lang="en-US" sz="2400" dirty="0">
                <a:solidFill>
                  <a:schemeClr val="tx2"/>
                </a:solidFill>
              </a:rPr>
              <a:t>edit</a:t>
            </a:r>
            <a:r>
              <a:rPr lang="en-US" sz="2400" dirty="0"/>
              <a:t> your source code, </a:t>
            </a:r>
            <a:r>
              <a:rPr lang="en-US" sz="2400" dirty="0">
                <a:solidFill>
                  <a:schemeClr val="tx2"/>
                </a:solidFill>
              </a:rPr>
              <a:t>save</a:t>
            </a:r>
            <a:r>
              <a:rPr lang="en-US" sz="2400" dirty="0"/>
              <a:t> the source file in an organized place, </a:t>
            </a:r>
            <a:r>
              <a:rPr lang="en-US" sz="2400" dirty="0">
                <a:solidFill>
                  <a:schemeClr val="tx2"/>
                </a:solidFill>
              </a:rPr>
              <a:t>compile/build</a:t>
            </a:r>
            <a:r>
              <a:rPr lang="en-US" sz="2400" dirty="0"/>
              <a:t> the program, and </a:t>
            </a:r>
            <a:r>
              <a:rPr lang="en-US" sz="2400" dirty="0">
                <a:solidFill>
                  <a:schemeClr val="tx2"/>
                </a:solidFill>
              </a:rPr>
              <a:t>run/debug</a:t>
            </a:r>
            <a:r>
              <a:rPr lang="en-US" sz="2400" dirty="0"/>
              <a:t> your program.</a:t>
            </a:r>
          </a:p>
          <a:p>
            <a:r>
              <a:rPr lang="en-US" sz="2400" dirty="0">
                <a:solidFill>
                  <a:schemeClr val="tx2"/>
                </a:solidFill>
              </a:rPr>
              <a:t>An industrial strength IDE</a:t>
            </a:r>
            <a:r>
              <a:rPr lang="en-US" sz="2400" dirty="0"/>
              <a:t> like VS does </a:t>
            </a:r>
            <a:r>
              <a:rPr lang="en-US" sz="2400" dirty="0">
                <a:solidFill>
                  <a:schemeClr val="tx2"/>
                </a:solidFill>
              </a:rPr>
              <a:t>all these steps in an integrated development environment</a:t>
            </a:r>
            <a:r>
              <a:rPr lang="en-US" sz="2400" dirty="0"/>
              <a:t>, instead of doing each step with different software/shell and </a:t>
            </a:r>
            <a:r>
              <a:rPr lang="en-US" sz="2400" dirty="0">
                <a:solidFill>
                  <a:schemeClr val="tx2"/>
                </a:solidFill>
              </a:rPr>
              <a:t>switching among those</a:t>
            </a:r>
            <a:r>
              <a:rPr lang="en-US" sz="2400" dirty="0"/>
              <a:t>.</a:t>
            </a:r>
          </a:p>
          <a:p>
            <a:r>
              <a:rPr lang="en-US" sz="2400" dirty="0"/>
              <a:t>… letting you </a:t>
            </a:r>
            <a:r>
              <a:rPr lang="en-US" sz="2400" dirty="0">
                <a:solidFill>
                  <a:schemeClr val="tx2"/>
                </a:solidFill>
              </a:rPr>
              <a:t>concentrate on your development job</a:t>
            </a:r>
            <a:r>
              <a:rPr lang="en-US" sz="2400" dirty="0"/>
              <a:t>.</a:t>
            </a:r>
          </a:p>
          <a:p>
            <a:endParaRPr lang="en-US" sz="20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16632"/>
            <a:ext cx="8229600" cy="742950"/>
          </a:xfrm>
        </p:spPr>
        <p:txBody>
          <a:bodyPr/>
          <a:lstStyle/>
          <a:p>
            <a:pPr algn="ctr"/>
            <a:r>
              <a:rPr lang="en-US" dirty="0"/>
              <a:t>Visual Studio IDE</a:t>
            </a:r>
          </a:p>
        </p:txBody>
      </p:sp>
    </p:spTree>
    <p:extLst>
      <p:ext uri="{BB962C8B-B14F-4D97-AF65-F5344CB8AC3E}">
        <p14:creationId xmlns:p14="http://schemas.microsoft.com/office/powerpoint/2010/main" val="1759241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143000"/>
            <a:ext cx="8496944" cy="3693000"/>
          </a:xfrm>
        </p:spPr>
        <p:txBody>
          <a:bodyPr>
            <a:noAutofit/>
          </a:bodyPr>
          <a:lstStyle/>
          <a:p>
            <a:r>
              <a:rPr lang="en-US" sz="2400" dirty="0"/>
              <a:t>Developers work inside IDEs like VS </a:t>
            </a:r>
            <a:r>
              <a:rPr lang="en-US" sz="2400" dirty="0">
                <a:solidFill>
                  <a:schemeClr val="tx2"/>
                </a:solidFill>
              </a:rPr>
              <a:t>most of the time</a:t>
            </a:r>
            <a:r>
              <a:rPr lang="en-US" sz="2400" dirty="0"/>
              <a:t>. </a:t>
            </a:r>
          </a:p>
          <a:p>
            <a:r>
              <a:rPr lang="en-US" sz="2400" dirty="0">
                <a:solidFill>
                  <a:schemeClr val="tx2"/>
                </a:solidFill>
              </a:rPr>
              <a:t>Keyboard shortcuts </a:t>
            </a:r>
            <a:r>
              <a:rPr lang="en-US" sz="2400" dirty="0"/>
              <a:t>save time and </a:t>
            </a:r>
            <a:r>
              <a:rPr lang="en-US" sz="2400" dirty="0">
                <a:solidFill>
                  <a:schemeClr val="tx2"/>
                </a:solidFill>
              </a:rPr>
              <a:t>facilitate your job</a:t>
            </a:r>
            <a:r>
              <a:rPr lang="en-US" sz="2400" dirty="0"/>
              <a:t> there.</a:t>
            </a:r>
          </a:p>
          <a:p>
            <a:r>
              <a:rPr lang="en-US" sz="2400" dirty="0"/>
              <a:t>Keyboard shortcuts are </a:t>
            </a:r>
            <a:r>
              <a:rPr lang="en-US" sz="2400" dirty="0">
                <a:solidFill>
                  <a:schemeClr val="tx2"/>
                </a:solidFill>
              </a:rPr>
              <a:t>vital to productivity</a:t>
            </a:r>
            <a:r>
              <a:rPr lang="en-US" sz="2100" dirty="0"/>
              <a:t>.</a:t>
            </a:r>
          </a:p>
          <a:p>
            <a:r>
              <a:rPr lang="en-US" sz="2400" dirty="0"/>
              <a:t>Other development advantages with an IDE like VS:</a:t>
            </a:r>
            <a:br>
              <a:rPr lang="en-US" sz="2400" dirty="0"/>
            </a:br>
            <a:r>
              <a:rPr lang="en-US" sz="2400" dirty="0">
                <a:solidFill>
                  <a:schemeClr val="tx2"/>
                </a:solidFill>
              </a:rPr>
              <a:t>create games, web, mobile, and cloud based apps,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connect to databases, team services and collaboration, version control, package and release management, repositories, Git support, and more.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Visual Studio IDE</a:t>
            </a:r>
          </a:p>
        </p:txBody>
      </p:sp>
    </p:spTree>
    <p:extLst>
      <p:ext uri="{BB962C8B-B14F-4D97-AF65-F5344CB8AC3E}">
        <p14:creationId xmlns:p14="http://schemas.microsoft.com/office/powerpoint/2010/main" val="3776651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742950"/>
          </a:xfrm>
        </p:spPr>
        <p:txBody>
          <a:bodyPr>
            <a:noAutofit/>
          </a:bodyPr>
          <a:lstStyle/>
          <a:p>
            <a:r>
              <a:rPr lang="en-US" dirty="0"/>
              <a:t>Useful Keyboard Shortcuts in VS IDE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131590"/>
            <a:ext cx="9144000" cy="4011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19" y="1346244"/>
            <a:ext cx="3572566" cy="34262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318" y="1419622"/>
            <a:ext cx="4360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Windows selection &amp; editing </a:t>
            </a:r>
            <a:br>
              <a:rPr lang="en-US" sz="2400" dirty="0"/>
            </a:br>
            <a:r>
              <a:rPr lang="en-US" sz="2400" dirty="0"/>
              <a:t>shortcuts work in Visual Studio</a:t>
            </a:r>
            <a:endParaRPr lang="en-CA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1B25E-8DE5-4EEE-BB18-1A9315D34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604" y="1668524"/>
            <a:ext cx="4191585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22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059582"/>
            <a:ext cx="8496944" cy="3693000"/>
          </a:xfrm>
        </p:spPr>
        <p:txBody>
          <a:bodyPr>
            <a:normAutofit/>
          </a:bodyPr>
          <a:lstStyle/>
          <a:p>
            <a:r>
              <a:rPr lang="en-US" b="1" dirty="0"/>
              <a:t>Ctrl </a:t>
            </a:r>
            <a:r>
              <a:rPr lang="en-US" dirty="0"/>
              <a:t>+ </a:t>
            </a:r>
            <a:r>
              <a:rPr lang="en-US" b="1" dirty="0"/>
              <a:t>KD </a:t>
            </a:r>
            <a:r>
              <a:rPr lang="en-US" b="1" dirty="0">
                <a:solidFill>
                  <a:schemeClr val="tx2"/>
                </a:solidFill>
              </a:rPr>
              <a:t>formats </a:t>
            </a:r>
            <a:r>
              <a:rPr lang="en-US" b="1" dirty="0"/>
              <a:t>source code </a:t>
            </a:r>
          </a:p>
          <a:p>
            <a:r>
              <a:rPr lang="en-US" b="1" dirty="0"/>
              <a:t>Ctrl </a:t>
            </a:r>
            <a:r>
              <a:rPr lang="en-US" dirty="0"/>
              <a:t>+ </a:t>
            </a:r>
            <a:r>
              <a:rPr lang="en-US" b="1" dirty="0"/>
              <a:t>Shift </a:t>
            </a:r>
            <a:r>
              <a:rPr lang="en-US" dirty="0"/>
              <a:t>+ </a:t>
            </a:r>
            <a:r>
              <a:rPr lang="en-US" b="1" dirty="0"/>
              <a:t>B </a:t>
            </a:r>
            <a:r>
              <a:rPr lang="en-US" b="1" dirty="0">
                <a:solidFill>
                  <a:schemeClr val="tx2"/>
                </a:solidFill>
              </a:rPr>
              <a:t>builds</a:t>
            </a:r>
            <a:r>
              <a:rPr lang="en-US" b="1" dirty="0"/>
              <a:t> your application</a:t>
            </a:r>
          </a:p>
          <a:p>
            <a:r>
              <a:rPr lang="en-US" b="1" dirty="0"/>
              <a:t>Ctrl </a:t>
            </a:r>
            <a:r>
              <a:rPr lang="en-US" dirty="0"/>
              <a:t>+ </a:t>
            </a:r>
            <a:r>
              <a:rPr lang="en-US" b="1" dirty="0"/>
              <a:t>F5 </a:t>
            </a:r>
            <a:r>
              <a:rPr lang="en-US" b="1" dirty="0">
                <a:solidFill>
                  <a:schemeClr val="tx2"/>
                </a:solidFill>
              </a:rPr>
              <a:t>runs</a:t>
            </a:r>
            <a:r>
              <a:rPr lang="en-US" b="1" dirty="0"/>
              <a:t> it</a:t>
            </a:r>
          </a:p>
          <a:p>
            <a:pPr defTabSz="808038"/>
            <a:r>
              <a:rPr lang="en-US" dirty="0"/>
              <a:t>Alt + Up </a:t>
            </a:r>
            <a:r>
              <a:rPr lang="en-US" dirty="0">
                <a:sym typeface="Wingdings" panose="05000000000000000000" pitchFamily="2" charset="2"/>
              </a:rPr>
              <a:t>	</a:t>
            </a:r>
            <a:r>
              <a:rPr lang="en-US" dirty="0">
                <a:solidFill>
                  <a:schemeClr val="tx2"/>
                </a:solidFill>
              </a:rPr>
              <a:t>moves</a:t>
            </a:r>
            <a:r>
              <a:rPr lang="en-US" dirty="0"/>
              <a:t> current / selected lines up</a:t>
            </a:r>
            <a:br>
              <a:rPr lang="en-US" dirty="0"/>
            </a:br>
            <a:r>
              <a:rPr lang="en-US" dirty="0"/>
              <a:t>Alt + Down </a:t>
            </a:r>
            <a:r>
              <a:rPr lang="en-US" dirty="0">
                <a:sym typeface="Wingdings" panose="05000000000000000000" pitchFamily="2" charset="2"/>
              </a:rPr>
              <a:t>	</a:t>
            </a:r>
            <a:r>
              <a:rPr lang="en-US" dirty="0">
                <a:solidFill>
                  <a:schemeClr val="tx2"/>
                </a:solidFill>
              </a:rPr>
              <a:t>moves</a:t>
            </a:r>
            <a:r>
              <a:rPr lang="en-US" dirty="0"/>
              <a:t> current / selected lines down</a:t>
            </a:r>
          </a:p>
          <a:p>
            <a:r>
              <a:rPr lang="en-US" dirty="0" err="1"/>
              <a:t>Ctrl+KC</a:t>
            </a:r>
            <a:r>
              <a:rPr lang="en-US" dirty="0"/>
              <a:t> 	C</a:t>
            </a:r>
            <a:r>
              <a:rPr lang="en-US" dirty="0">
                <a:solidFill>
                  <a:schemeClr val="tx2"/>
                </a:solidFill>
              </a:rPr>
              <a:t>omments</a:t>
            </a:r>
            <a:r>
              <a:rPr lang="en-US" dirty="0"/>
              <a:t> current / selected lines</a:t>
            </a:r>
            <a:br>
              <a:rPr lang="en-US" dirty="0"/>
            </a:br>
            <a:r>
              <a:rPr lang="en-US" dirty="0" err="1"/>
              <a:t>Ctrl+KU</a:t>
            </a:r>
            <a:r>
              <a:rPr lang="en-US" dirty="0"/>
              <a:t> 	U</a:t>
            </a:r>
            <a:r>
              <a:rPr lang="en-US" dirty="0">
                <a:solidFill>
                  <a:schemeClr val="tx2"/>
                </a:solidFill>
              </a:rPr>
              <a:t>ncomments</a:t>
            </a:r>
            <a:r>
              <a:rPr lang="en-US" dirty="0"/>
              <a:t> current / selected lines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74295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465E9C"/>
                </a:solidFill>
              </a:rPr>
              <a:t>Keyboard Shortcuts in VS IDE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77163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Quiz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60" y="1980878"/>
            <a:ext cx="1958066" cy="19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10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107" y="1110998"/>
            <a:ext cx="6624736" cy="4032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Code and variable name completion </a:t>
            </a:r>
          </a:p>
          <a:p>
            <a:r>
              <a:rPr lang="en-US" dirty="0"/>
              <a:t>Start typing + </a:t>
            </a:r>
            <a:r>
              <a:rPr lang="en-US" b="1" dirty="0"/>
              <a:t>TAB</a:t>
            </a:r>
            <a:r>
              <a:rPr lang="en-US" dirty="0"/>
              <a:t> to complete</a:t>
            </a:r>
          </a:p>
          <a:p>
            <a:r>
              <a:rPr lang="en-US" dirty="0"/>
              <a:t>type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 </a:t>
            </a:r>
            <a:r>
              <a:rPr lang="en-US" i="1" dirty="0"/>
              <a:t>and its completing pair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  <a:r>
              <a:rPr lang="en-US" dirty="0"/>
              <a:t> is  inserted; same with "</a:t>
            </a:r>
            <a:br>
              <a:rPr lang="en-US" dirty="0"/>
            </a:br>
            <a:r>
              <a:rPr lang="en-US" b="1" dirty="0"/>
              <a:t>Ctrl</a:t>
            </a:r>
            <a:r>
              <a:rPr lang="en-US" dirty="0"/>
              <a:t> + </a:t>
            </a:r>
            <a:r>
              <a:rPr lang="en-US" b="1" dirty="0"/>
              <a:t>Spacebar</a:t>
            </a:r>
            <a:r>
              <a:rPr lang="en-US" dirty="0"/>
              <a:t> turns on </a:t>
            </a:r>
            <a:r>
              <a:rPr lang="en-US" dirty="0">
                <a:solidFill>
                  <a:schemeClr val="tx2"/>
                </a:solidFill>
              </a:rPr>
              <a:t>IntelliSense</a:t>
            </a:r>
          </a:p>
          <a:p>
            <a:pPr lvl="1"/>
            <a:r>
              <a:rPr lang="en-CA" dirty="0"/>
              <a:t>before you start typing or, when it is staying out of your way, to turn it back on.</a:t>
            </a:r>
          </a:p>
          <a:p>
            <a:r>
              <a:rPr lang="en-US" i="1" dirty="0"/>
              <a:t>See demo on next slide</a:t>
            </a:r>
            <a:endParaRPr lang="en-CA" i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742950"/>
          </a:xfrm>
        </p:spPr>
        <p:txBody>
          <a:bodyPr>
            <a:noAutofit/>
          </a:bodyPr>
          <a:lstStyle/>
          <a:p>
            <a:r>
              <a:rPr lang="en-US" dirty="0"/>
              <a:t>Visual Studio IntelliSense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2245BE-F747-4AD8-A61F-A12BACE34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218" y="2643758"/>
            <a:ext cx="1609950" cy="419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FD261-445E-468F-8949-416AAA73E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227" y="1082452"/>
            <a:ext cx="1299189" cy="34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31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sual Studio IntelliSense demo">
            <a:hlinkClick r:id="" action="ppaction://media"/>
            <a:extLst>
              <a:ext uri="{FF2B5EF4-FFF2-40B4-BE49-F238E27FC236}">
                <a16:creationId xmlns:a16="http://schemas.microsoft.com/office/drawing/2014/main" id="{944A0BE4-5E60-497A-9873-ECDE861C9C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9688"/>
            <a:ext cx="9144000" cy="506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3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15C6A-1191-4AA4-8FF5-384E057A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25672"/>
            <a:ext cx="7772400" cy="1650206"/>
          </a:xfrm>
        </p:spPr>
        <p:txBody>
          <a:bodyPr/>
          <a:lstStyle/>
          <a:p>
            <a:r>
              <a:rPr lang="en-US" dirty="0"/>
              <a:t>Today's activity: practice using the keyboard instead of the mouse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B508C-7D3C-451E-8F17-6D0176D0A4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keyboard shortcuts </a:t>
            </a:r>
            <a:r>
              <a:rPr lang="en-US"/>
              <a:t>and using </a:t>
            </a:r>
            <a:r>
              <a:rPr lang="en-US" dirty="0"/>
              <a:t>File Explorer follow in the notes below for your self-study and reference.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08547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8162"/>
            <a:ext cx="8435280" cy="3693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CA" sz="2200" dirty="0"/>
              <a:t>CTRL + A: Selects all items (files or text) in the folder/document.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CA" sz="2200" dirty="0"/>
              <a:t>CTRL + C: Copies selected items to the clipboard </a:t>
            </a:r>
            <a:br>
              <a:rPr lang="en-CA" sz="2200" dirty="0"/>
            </a:br>
            <a:r>
              <a:rPr lang="en-CA" sz="2200" dirty="0"/>
              <a:t>(</a:t>
            </a:r>
            <a:r>
              <a:rPr lang="en-US" sz="2200" dirty="0"/>
              <a:t>temporary storage in memory for pasting, replaces previous clipboard)</a:t>
            </a:r>
            <a:endParaRPr lang="en-CA" sz="22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CA" sz="2200" dirty="0"/>
              <a:t>CTRL + X: Cuts the selected items to the clipboard.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CA" sz="2200" dirty="0"/>
              <a:t>CTRL + V: Pastes from clipboard to folder/document.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CA" sz="2200" dirty="0"/>
              <a:t>CTRL + Z: Undoes the previous action.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CA" sz="2200" dirty="0"/>
              <a:t>CTRL + Y: Redoes the previous action.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CA" sz="2200" dirty="0"/>
              <a:t>CTRL + D: Sends the selected item to Recycle Bin </a:t>
            </a:r>
            <a:br>
              <a:rPr lang="en-CA" sz="2200" dirty="0"/>
            </a:br>
            <a:r>
              <a:rPr lang="en-CA" sz="2200" dirty="0"/>
              <a:t>Shift + D permanently deletes the item, bypassing the Recycle Bin.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</p:spPr>
        <p:txBody>
          <a:bodyPr>
            <a:normAutofit fontScale="90000"/>
          </a:bodyPr>
          <a:lstStyle/>
          <a:p>
            <a:r>
              <a:rPr lang="en-CA" dirty="0"/>
              <a:t>Essential Keyboard Shortcuts in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962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3598"/>
            <a:ext cx="8640960" cy="3693000"/>
          </a:xfrm>
        </p:spPr>
        <p:txBody>
          <a:bodyPr>
            <a:normAutofit fontScale="92500"/>
          </a:bodyPr>
          <a:lstStyle/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CA" sz="2400" dirty="0"/>
              <a:t>CTRL + F1: </a:t>
            </a:r>
            <a:r>
              <a:rPr lang="en-CA" sz="2400" dirty="0">
                <a:solidFill>
                  <a:schemeClr val="tx2"/>
                </a:solidFill>
              </a:rPr>
              <a:t>Closes/Opens the ribbon</a:t>
            </a:r>
            <a:r>
              <a:rPr lang="en-CA" sz="2400" dirty="0"/>
              <a:t> in the active window.</a:t>
            </a:r>
          </a:p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CA" sz="2200" dirty="0">
                <a:sym typeface="Wingdings" panose="05000000000000000000" pitchFamily="2" charset="2"/>
              </a:rPr>
              <a:t> (</a:t>
            </a:r>
            <a:r>
              <a:rPr lang="en-CA" sz="2200" dirty="0"/>
              <a:t>Windows Key) </a:t>
            </a:r>
            <a:r>
              <a:rPr lang="en-CA" sz="2200" dirty="0">
                <a:latin typeface="Marlett" pitchFamily="2" charset="2"/>
              </a:rPr>
              <a:t>W</a:t>
            </a:r>
            <a:r>
              <a:rPr lang="en-CA" sz="2200" dirty="0"/>
              <a:t>: Opens/closes Start Menu which is searchable…just start keying what you are looking for</a:t>
            </a:r>
          </a:p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CA" sz="2200" dirty="0">
                <a:sym typeface="Wingdings" panose="05000000000000000000" pitchFamily="2" charset="2"/>
              </a:rPr>
              <a:t> </a:t>
            </a:r>
            <a:r>
              <a:rPr lang="en-CA" sz="2200" dirty="0"/>
              <a:t>+ Home: minimizes / restores all but the active window.</a:t>
            </a:r>
          </a:p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CA" sz="2200" dirty="0">
                <a:sym typeface="Wingdings" panose="05000000000000000000" pitchFamily="2" charset="2"/>
              </a:rPr>
              <a:t> </a:t>
            </a:r>
            <a:r>
              <a:rPr lang="en-CA" sz="2200" dirty="0"/>
              <a:t>+ Up Arrow: maximize active window</a:t>
            </a:r>
          </a:p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CA" sz="2200" dirty="0">
                <a:sym typeface="Wingdings" panose="05000000000000000000" pitchFamily="2" charset="2"/>
              </a:rPr>
              <a:t> </a:t>
            </a:r>
            <a:r>
              <a:rPr lang="en-CA" sz="2200" dirty="0"/>
              <a:t>+ Down Arrow: r</a:t>
            </a:r>
            <a:r>
              <a:rPr lang="en-US" sz="2200" dirty="0" err="1"/>
              <a:t>estore</a:t>
            </a:r>
            <a:r>
              <a:rPr lang="en-US" sz="2200" dirty="0"/>
              <a:t> </a:t>
            </a:r>
            <a:r>
              <a:rPr lang="en-CA" sz="2200" dirty="0"/>
              <a:t>active window size (from max) or </a:t>
            </a:r>
            <a:r>
              <a:rPr lang="en-US" sz="2200" dirty="0"/>
              <a:t>minimize</a:t>
            </a:r>
            <a:endParaRPr lang="en-CA" sz="2200" dirty="0"/>
          </a:p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CA" sz="2200" dirty="0">
                <a:sym typeface="Wingdings" panose="05000000000000000000" pitchFamily="2" charset="2"/>
              </a:rPr>
              <a:t> </a:t>
            </a:r>
            <a:r>
              <a:rPr lang="en-CA" sz="2200" dirty="0"/>
              <a:t>+ Shift + Up Arrow: Stretches active window to maximum vertical size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4400" dirty="0"/>
              <a:t>Helpful</a:t>
            </a:r>
            <a:r>
              <a:rPr lang="en-CA" dirty="0"/>
              <a:t> Windows Key Shortcuts </a:t>
            </a:r>
            <a:r>
              <a:rPr lang="en-CA" sz="3100" dirty="0"/>
              <a:t>(cont’d)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736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95" y="627534"/>
            <a:ext cx="8229600" cy="742950"/>
          </a:xfrm>
        </p:spPr>
        <p:txBody>
          <a:bodyPr>
            <a:noAutofit/>
          </a:bodyPr>
          <a:lstStyle/>
          <a:p>
            <a:r>
              <a:rPr lang="en-CA" sz="3200" dirty="0"/>
              <a:t>Windows System Shortcuts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695" y="1419622"/>
            <a:ext cx="8361769" cy="3538728"/>
          </a:xfrm>
        </p:spPr>
        <p:txBody>
          <a:bodyPr>
            <a:normAutofit/>
          </a:bodyPr>
          <a:lstStyle/>
          <a:p>
            <a:r>
              <a:rPr lang="en-US" sz="1900" dirty="0"/>
              <a:t>Alt + Esc, Alt + Shift + Esc cycles through open windows in sequence used</a:t>
            </a:r>
            <a:endParaRPr lang="en-CA" sz="1900" dirty="0"/>
          </a:p>
          <a:p>
            <a:r>
              <a:rPr lang="en-CA" sz="1900" dirty="0"/>
              <a:t>CTRL + Shift + Esc opens </a:t>
            </a:r>
            <a:r>
              <a:rPr lang="en-CA" sz="1900" dirty="0">
                <a:solidFill>
                  <a:schemeClr val="tx2"/>
                </a:solidFill>
              </a:rPr>
              <a:t>Windows Task Manager</a:t>
            </a:r>
            <a:endParaRPr lang="en-CA" sz="1900" dirty="0"/>
          </a:p>
          <a:p>
            <a:r>
              <a:rPr lang="en-CA" sz="1900" dirty="0"/>
              <a:t>ALT + Enter shows properties of selected file or folder</a:t>
            </a:r>
          </a:p>
          <a:p>
            <a:r>
              <a:rPr lang="en-US" sz="1900" i="1" u="sng" dirty="0"/>
              <a:t>You can find a more complete list of </a:t>
            </a:r>
            <a:r>
              <a:rPr lang="en-US" sz="1900" i="1" u="sng" dirty="0">
                <a:solidFill>
                  <a:schemeClr val="tx2"/>
                </a:solidFill>
              </a:rPr>
              <a:t>Windows Keyboard Shortcuts</a:t>
            </a:r>
            <a:r>
              <a:rPr lang="en-US" sz="1900" i="1" u="sng" dirty="0"/>
              <a:t> in the attached PDF files to this lecture and/or online. With practice, you'll learn to use them. Some people like to print the PDFs and keep beside screen or keyboard as a handy reference.</a:t>
            </a:r>
            <a:endParaRPr lang="en-CA" sz="1900" i="1" u="sng" dirty="0"/>
          </a:p>
        </p:txBody>
      </p:sp>
    </p:spTree>
    <p:extLst>
      <p:ext uri="{BB962C8B-B14F-4D97-AF65-F5344CB8AC3E}">
        <p14:creationId xmlns:p14="http://schemas.microsoft.com/office/powerpoint/2010/main" val="777053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File Explorer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1131590"/>
            <a:ext cx="9144000" cy="4011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797" y="1690985"/>
            <a:ext cx="6422910" cy="289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118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File Explorer Terminology</a:t>
            </a: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91630"/>
            <a:ext cx="6422910" cy="289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Callout 1 3"/>
          <p:cNvSpPr/>
          <p:nvPr/>
        </p:nvSpPr>
        <p:spPr>
          <a:xfrm flipH="1">
            <a:off x="251520" y="2571750"/>
            <a:ext cx="1440160" cy="504056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Navigation Pane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 flipH="1">
            <a:off x="1691680" y="3363838"/>
            <a:ext cx="1440160" cy="504056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Content Pane</a:t>
            </a:r>
            <a:endParaRPr lang="en-US" dirty="0"/>
          </a:p>
        </p:txBody>
      </p:sp>
      <p:sp>
        <p:nvSpPr>
          <p:cNvPr id="6" name="Line Callout 1 5"/>
          <p:cNvSpPr/>
          <p:nvPr/>
        </p:nvSpPr>
        <p:spPr>
          <a:xfrm>
            <a:off x="7452320" y="3651870"/>
            <a:ext cx="1440160" cy="504056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Preview Pane</a:t>
            </a:r>
            <a:endParaRPr lang="en-US" dirty="0"/>
          </a:p>
        </p:txBody>
      </p:sp>
      <p:sp>
        <p:nvSpPr>
          <p:cNvPr id="7" name="Line Callout 1 6"/>
          <p:cNvSpPr/>
          <p:nvPr/>
        </p:nvSpPr>
        <p:spPr>
          <a:xfrm>
            <a:off x="6228184" y="1779662"/>
            <a:ext cx="1440160" cy="504056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Address Bar</a:t>
            </a:r>
            <a:endParaRPr lang="en-US" dirty="0"/>
          </a:p>
        </p:txBody>
      </p:sp>
      <p:sp>
        <p:nvSpPr>
          <p:cNvPr id="8" name="Line Callout 1 7"/>
          <p:cNvSpPr/>
          <p:nvPr/>
        </p:nvSpPr>
        <p:spPr>
          <a:xfrm flipH="1">
            <a:off x="117442" y="1779662"/>
            <a:ext cx="1440160" cy="504056"/>
          </a:xfrm>
          <a:prstGeom prst="borderCallout1">
            <a:avLst>
              <a:gd name="adj1" fmla="val 18750"/>
              <a:gd name="adj2" fmla="val -8333"/>
              <a:gd name="adj3" fmla="val -9754"/>
              <a:gd name="adj4" fmla="val -47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Menu Bar</a:t>
            </a:r>
            <a:endParaRPr lang="en-US" dirty="0"/>
          </a:p>
        </p:txBody>
      </p:sp>
      <p:sp>
        <p:nvSpPr>
          <p:cNvPr id="9" name="Line Callout 1 8"/>
          <p:cNvSpPr/>
          <p:nvPr/>
        </p:nvSpPr>
        <p:spPr>
          <a:xfrm>
            <a:off x="5652120" y="1239602"/>
            <a:ext cx="1440160" cy="504056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Ribbon</a:t>
            </a:r>
            <a:endParaRPr lang="en-US" dirty="0"/>
          </a:p>
        </p:txBody>
      </p:sp>
      <p:sp>
        <p:nvSpPr>
          <p:cNvPr id="10" name="Line Callout 1 9"/>
          <p:cNvSpPr/>
          <p:nvPr/>
        </p:nvSpPr>
        <p:spPr>
          <a:xfrm>
            <a:off x="3059832" y="1139974"/>
            <a:ext cx="1872208" cy="504056"/>
          </a:xfrm>
          <a:prstGeom prst="borderCallout1">
            <a:avLst>
              <a:gd name="adj1" fmla="val 18750"/>
              <a:gd name="adj2" fmla="val -8333"/>
              <a:gd name="adj3" fmla="val 88838"/>
              <a:gd name="adj4" fmla="val -617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Quick Access Toolbar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699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363272" cy="742950"/>
          </a:xfrm>
        </p:spPr>
        <p:txBody>
          <a:bodyPr>
            <a:noAutofit/>
          </a:bodyPr>
          <a:lstStyle/>
          <a:p>
            <a:r>
              <a:rPr lang="en-CA" sz="3200" dirty="0"/>
              <a:t>File Explorer – Opening New Window in Same Folder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91630"/>
            <a:ext cx="3425879" cy="3538728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CTRL + N does so. (CTRL + SHIFT + N creates a new sub folder)</a:t>
            </a:r>
          </a:p>
          <a:p>
            <a:endParaRPr lang="en-CA" dirty="0"/>
          </a:p>
          <a:p>
            <a:r>
              <a:rPr lang="en-CA" dirty="0"/>
              <a:t>Handy when dragging and dropping or copying files.</a:t>
            </a:r>
          </a:p>
          <a:p>
            <a:endParaRPr lang="en-CA" dirty="0"/>
          </a:p>
          <a:p>
            <a:r>
              <a:rPr lang="en-CA" dirty="0"/>
              <a:t>Just change path, to destination folder, in the second window.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455" y="1673417"/>
            <a:ext cx="5260921" cy="2701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048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947564"/>
          </a:xfrm>
        </p:spPr>
        <p:txBody>
          <a:bodyPr>
            <a:normAutofit fontScale="90000"/>
          </a:bodyPr>
          <a:lstStyle/>
          <a:p>
            <a:r>
              <a:rPr lang="en-CA" dirty="0"/>
              <a:t>File Explorer </a:t>
            </a:r>
            <a:br>
              <a:rPr lang="en-CA" dirty="0"/>
            </a:br>
            <a:r>
              <a:rPr lang="en-CA" dirty="0"/>
              <a:t>– Moving and Copying Using Mouse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1491630"/>
            <a:ext cx="9144000" cy="365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797" y="1690985"/>
            <a:ext cx="6422910" cy="289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688137"/>
            <a:ext cx="2448272" cy="2794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680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News of the Week </a:t>
            </a:r>
            <a:r>
              <a:rPr lang="en-CA" sz="3200" dirty="0"/>
              <a:t>– </a:t>
            </a:r>
            <a:r>
              <a:rPr lang="en-US" sz="3200" dirty="0"/>
              <a:t>readable slide</a:t>
            </a:r>
            <a:endParaRPr lang="en-CA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>
                <a:hlinkClick r:id="rId3"/>
              </a:rPr>
              <a:t>ICT NEWS</a:t>
            </a:r>
            <a:endParaRPr lang="en-US" dirty="0"/>
          </a:p>
          <a:p>
            <a:r>
              <a:rPr lang="en-CA" dirty="0">
                <a:hlinkClick r:id="rId4"/>
              </a:rPr>
              <a:t>CBC Tech</a:t>
            </a:r>
            <a:r>
              <a:rPr lang="en-CA" dirty="0"/>
              <a:t> </a:t>
            </a:r>
            <a:r>
              <a:rPr lang="en-CA" dirty="0">
                <a:hlinkClick r:id="rId5"/>
              </a:rPr>
              <a:t>Spark</a:t>
            </a:r>
            <a:r>
              <a:rPr lang="en-CA" dirty="0"/>
              <a:t> </a:t>
            </a:r>
          </a:p>
          <a:p>
            <a:r>
              <a:rPr lang="en-CA" dirty="0">
                <a:hlinkClick r:id="rId6"/>
              </a:rPr>
              <a:t>Globe and Mail Tech</a:t>
            </a:r>
            <a:endParaRPr lang="en-US" dirty="0"/>
          </a:p>
          <a:p>
            <a:r>
              <a:rPr lang="en-CA" dirty="0">
                <a:hlinkClick r:id="rId7"/>
              </a:rPr>
              <a:t>WWW Foundation</a:t>
            </a:r>
            <a:endParaRPr lang="en-US" dirty="0"/>
          </a:p>
          <a:p>
            <a:r>
              <a:rPr lang="en-US" dirty="0">
                <a:hlinkClick r:id="rId8"/>
              </a:rPr>
              <a:t>Mozilla</a:t>
            </a:r>
            <a:r>
              <a:rPr lang="en-US" dirty="0"/>
              <a:t> </a:t>
            </a:r>
            <a:r>
              <a:rPr lang="en-US" dirty="0">
                <a:hlinkClick r:id="rId9"/>
              </a:rPr>
              <a:t>internet citizen</a:t>
            </a:r>
            <a:r>
              <a:rPr lang="en-US" dirty="0"/>
              <a:t>  </a:t>
            </a:r>
          </a:p>
          <a:p>
            <a:r>
              <a:rPr lang="en-CA" dirty="0">
                <a:hlinkClick r:id="rId10"/>
              </a:rPr>
              <a:t>MIT Tech Review</a:t>
            </a:r>
            <a:endParaRPr lang="en-CA" dirty="0"/>
          </a:p>
          <a:p>
            <a:r>
              <a:rPr lang="en-CA" dirty="0">
                <a:hlinkClick r:id="rId11"/>
              </a:rPr>
              <a:t>IT World Canada</a:t>
            </a:r>
            <a:endParaRPr lang="en-CA" dirty="0"/>
          </a:p>
          <a:p>
            <a:r>
              <a:rPr lang="en-CA" dirty="0">
                <a:hlinkClick r:id="rId12"/>
              </a:rPr>
              <a:t>IT business</a:t>
            </a:r>
            <a:endParaRPr lang="en-CA" dirty="0"/>
          </a:p>
          <a:p>
            <a:r>
              <a:rPr lang="en-CA" dirty="0" err="1">
                <a:hlinkClick r:id="rId13"/>
              </a:rPr>
              <a:t>Techmeme</a:t>
            </a:r>
            <a:endParaRPr lang="en-CA" dirty="0"/>
          </a:p>
          <a:p>
            <a:r>
              <a:rPr lang="en-CA" dirty="0">
                <a:hlinkClick r:id="rId14"/>
              </a:rPr>
              <a:t>Slashdot</a:t>
            </a:r>
            <a:endParaRPr lang="en-CA" dirty="0"/>
          </a:p>
          <a:p>
            <a:endParaRPr lang="en-CA" dirty="0"/>
          </a:p>
          <a:p>
            <a:endParaRPr lang="en-US" dirty="0"/>
          </a:p>
          <a:p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600697"/>
            <a:ext cx="2240096" cy="185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43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085" y="1324111"/>
            <a:ext cx="4099882" cy="211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450500"/>
            <a:ext cx="4402833" cy="3137474"/>
          </a:xfrm>
        </p:spPr>
        <p:txBody>
          <a:bodyPr>
            <a:normAutofit fontScale="92500"/>
          </a:bodyPr>
          <a:lstStyle/>
          <a:p>
            <a:r>
              <a:rPr lang="en-CA" dirty="0"/>
              <a:t>Be careful </a:t>
            </a:r>
            <a:r>
              <a:rPr lang="en-CA" dirty="0">
                <a:solidFill>
                  <a:schemeClr val="tx2"/>
                </a:solidFill>
              </a:rPr>
              <a:t>with drag &amp; drop</a:t>
            </a:r>
            <a:endParaRPr lang="en-CA" dirty="0"/>
          </a:p>
          <a:p>
            <a:r>
              <a:rPr lang="en-CA" dirty="0"/>
              <a:t>Dragging files to</a:t>
            </a:r>
          </a:p>
          <a:p>
            <a:pPr lvl="1"/>
            <a:r>
              <a:rPr lang="en-CA" dirty="0">
                <a:solidFill>
                  <a:schemeClr val="tx2"/>
                </a:solidFill>
              </a:rPr>
              <a:t>the </a:t>
            </a:r>
            <a:r>
              <a:rPr lang="en-CA" b="1" dirty="0">
                <a:solidFill>
                  <a:schemeClr val="tx2"/>
                </a:solidFill>
              </a:rPr>
              <a:t>same </a:t>
            </a:r>
            <a:r>
              <a:rPr lang="en-CA" dirty="0">
                <a:solidFill>
                  <a:schemeClr val="tx2"/>
                </a:solidFill>
              </a:rPr>
              <a:t>drive</a:t>
            </a:r>
            <a:r>
              <a:rPr lang="en-CA" dirty="0"/>
              <a:t> </a:t>
            </a:r>
            <a:r>
              <a:rPr lang="en-CA" b="1" i="1" dirty="0">
                <a:solidFill>
                  <a:schemeClr val="tx2"/>
                </a:solidFill>
              </a:rPr>
              <a:t>moves</a:t>
            </a:r>
            <a:r>
              <a:rPr lang="en-CA" dirty="0"/>
              <a:t> files</a:t>
            </a:r>
          </a:p>
          <a:p>
            <a:pPr lvl="1"/>
            <a:r>
              <a:rPr lang="en-CA" dirty="0">
                <a:solidFill>
                  <a:schemeClr val="tx2"/>
                </a:solidFill>
              </a:rPr>
              <a:t>a </a:t>
            </a:r>
            <a:r>
              <a:rPr lang="en-CA" b="1" dirty="0">
                <a:solidFill>
                  <a:schemeClr val="tx2"/>
                </a:solidFill>
              </a:rPr>
              <a:t>different</a:t>
            </a:r>
            <a:r>
              <a:rPr lang="en-CA" dirty="0">
                <a:solidFill>
                  <a:schemeClr val="tx2"/>
                </a:solidFill>
              </a:rPr>
              <a:t> drive</a:t>
            </a:r>
            <a:r>
              <a:rPr lang="en-CA" dirty="0"/>
              <a:t> </a:t>
            </a:r>
            <a:r>
              <a:rPr lang="en-CA" b="1" i="1" dirty="0">
                <a:solidFill>
                  <a:schemeClr val="tx2"/>
                </a:solidFill>
              </a:rPr>
              <a:t>copies </a:t>
            </a:r>
            <a:r>
              <a:rPr lang="en-CA" dirty="0"/>
              <a:t>files</a:t>
            </a:r>
          </a:p>
          <a:p>
            <a:r>
              <a:rPr lang="en-CA" dirty="0">
                <a:solidFill>
                  <a:schemeClr val="tx2"/>
                </a:solidFill>
              </a:rPr>
              <a:t>hold CTRL to copy or</a:t>
            </a:r>
          </a:p>
          <a:p>
            <a:r>
              <a:rPr lang="en-US" dirty="0">
                <a:solidFill>
                  <a:schemeClr val="tx2"/>
                </a:solidFill>
              </a:rPr>
              <a:t>C</a:t>
            </a:r>
            <a:r>
              <a:rPr lang="en-CA" dirty="0">
                <a:solidFill>
                  <a:schemeClr val="tx2"/>
                </a:solidFill>
              </a:rPr>
              <a:t>lick &amp; drag with Right mouse button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File Explorer – Moving and Copying Using Mouse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2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33208"/>
            <a:ext cx="4298885" cy="3693000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When dragging files to a </a:t>
            </a:r>
            <a:r>
              <a:rPr lang="en-CA" dirty="0">
                <a:solidFill>
                  <a:schemeClr val="tx2"/>
                </a:solidFill>
              </a:rPr>
              <a:t>different drive</a:t>
            </a:r>
            <a:r>
              <a:rPr lang="en-CA" dirty="0"/>
              <a:t>, the default behavior is to </a:t>
            </a:r>
            <a:r>
              <a:rPr lang="en-CA" dirty="0">
                <a:solidFill>
                  <a:schemeClr val="tx2"/>
                </a:solidFill>
              </a:rPr>
              <a:t>copy</a:t>
            </a:r>
            <a:r>
              <a:rPr lang="en-CA" dirty="0"/>
              <a:t> the files, not to move.</a:t>
            </a:r>
          </a:p>
          <a:p>
            <a:endParaRPr lang="en-CA" dirty="0"/>
          </a:p>
          <a:p>
            <a:r>
              <a:rPr lang="en-CA" dirty="0"/>
              <a:t>During dragging, </a:t>
            </a:r>
            <a:r>
              <a:rPr lang="en-CA" dirty="0">
                <a:solidFill>
                  <a:schemeClr val="tx2"/>
                </a:solidFill>
              </a:rPr>
              <a:t>press the SHIFT key to move the files</a:t>
            </a:r>
            <a:r>
              <a:rPr lang="en-CA" dirty="0"/>
              <a:t>. Release the SHIFT after the drop operation.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File Explorer – Moving and Copying Using Mouse (Cont’d)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085" y="1324111"/>
            <a:ext cx="4099882" cy="211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024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File Explorer – Selecting Files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9208" y="1395631"/>
            <a:ext cx="4546848" cy="3538728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To </a:t>
            </a:r>
            <a:r>
              <a:rPr lang="en-CA" dirty="0">
                <a:solidFill>
                  <a:schemeClr val="tx2"/>
                </a:solidFill>
              </a:rPr>
              <a:t>copy a group of files</a:t>
            </a:r>
            <a:r>
              <a:rPr lang="en-CA" dirty="0"/>
              <a:t>,  click the first one.</a:t>
            </a:r>
          </a:p>
          <a:p>
            <a:endParaRPr lang="en-CA" dirty="0"/>
          </a:p>
          <a:p>
            <a:r>
              <a:rPr lang="en-CA" dirty="0"/>
              <a:t>Hold the SHIFT key.</a:t>
            </a:r>
          </a:p>
          <a:p>
            <a:endParaRPr lang="en-CA" dirty="0"/>
          </a:p>
          <a:p>
            <a:r>
              <a:rPr lang="en-CA" dirty="0"/>
              <a:t>Click the last file.</a:t>
            </a:r>
          </a:p>
          <a:p>
            <a:endParaRPr lang="en-CA" dirty="0"/>
          </a:p>
          <a:p>
            <a:r>
              <a:rPr lang="en-CA" dirty="0"/>
              <a:t>To </a:t>
            </a:r>
            <a:r>
              <a:rPr lang="en-CA" dirty="0">
                <a:solidFill>
                  <a:schemeClr val="tx2"/>
                </a:solidFill>
              </a:rPr>
              <a:t>select individual files</a:t>
            </a:r>
            <a:r>
              <a:rPr lang="en-CA" dirty="0"/>
              <a:t>, hold the CTRL Key.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70295"/>
            <a:ext cx="3178696" cy="270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372200" y="1972284"/>
            <a:ext cx="155042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SHIFT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288" y="3221002"/>
            <a:ext cx="3178696" cy="187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407636" y="3488868"/>
            <a:ext cx="14414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CA" sz="3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CTRL</a:t>
            </a:r>
            <a:endParaRPr lang="en-US" sz="3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5854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07654"/>
            <a:ext cx="4186808" cy="3693000"/>
          </a:xfrm>
        </p:spPr>
        <p:txBody>
          <a:bodyPr>
            <a:normAutofit fontScale="92500" lnSpcReduction="20000"/>
          </a:bodyPr>
          <a:lstStyle/>
          <a:p>
            <a:endParaRPr lang="en-CA" dirty="0"/>
          </a:p>
          <a:p>
            <a:r>
              <a:rPr lang="en-CA" dirty="0"/>
              <a:t>F2 is used for </a:t>
            </a:r>
            <a:r>
              <a:rPr lang="en-CA" dirty="0">
                <a:solidFill>
                  <a:schemeClr val="tx2"/>
                </a:solidFill>
              </a:rPr>
              <a:t>renaming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/>
              <a:t>F3 is used for </a:t>
            </a:r>
            <a:r>
              <a:rPr lang="en-CA" dirty="0">
                <a:solidFill>
                  <a:schemeClr val="tx2"/>
                </a:solidFill>
              </a:rPr>
              <a:t>searching</a:t>
            </a:r>
            <a:r>
              <a:rPr lang="en-CA" dirty="0"/>
              <a:t> for a file or folder in the active window.</a:t>
            </a:r>
          </a:p>
          <a:p>
            <a:endParaRPr lang="en-CA" dirty="0"/>
          </a:p>
          <a:p>
            <a:r>
              <a:rPr lang="en-CA" dirty="0"/>
              <a:t>F5 is used for </a:t>
            </a:r>
            <a:r>
              <a:rPr lang="en-CA" dirty="0">
                <a:solidFill>
                  <a:schemeClr val="tx2"/>
                </a:solidFill>
              </a:rPr>
              <a:t>refreshing</a:t>
            </a:r>
            <a:r>
              <a:rPr lang="en-CA" dirty="0"/>
              <a:t> the current window.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7534"/>
            <a:ext cx="8229600" cy="742950"/>
          </a:xfrm>
        </p:spPr>
        <p:txBody>
          <a:bodyPr>
            <a:normAutofit fontScale="90000"/>
          </a:bodyPr>
          <a:lstStyle/>
          <a:p>
            <a:r>
              <a:rPr lang="en-CA" dirty="0"/>
              <a:t>File Explorer – Renaming Selected Item, Opening Search, and Refreshing Current Window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00" y="1491630"/>
            <a:ext cx="3879900" cy="3352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4394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02" y="1595827"/>
            <a:ext cx="4419298" cy="299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466" y="1563638"/>
            <a:ext cx="4208542" cy="3693000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F4 is used for </a:t>
            </a:r>
            <a:r>
              <a:rPr lang="en-CA" dirty="0">
                <a:solidFill>
                  <a:schemeClr val="tx2"/>
                </a:solidFill>
              </a:rPr>
              <a:t>displaying the address bar history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/>
              <a:t>F6 is used for </a:t>
            </a:r>
            <a:r>
              <a:rPr lang="en-CA" dirty="0">
                <a:solidFill>
                  <a:schemeClr val="tx2"/>
                </a:solidFill>
              </a:rPr>
              <a:t>cycling through Window Elements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/>
              <a:t>Test F6 when you have selected a file. Get in the habit of </a:t>
            </a:r>
            <a:r>
              <a:rPr lang="en-CA" dirty="0">
                <a:solidFill>
                  <a:schemeClr val="tx2"/>
                </a:solidFill>
              </a:rPr>
              <a:t>adding a Tag/Category to the file header</a:t>
            </a:r>
            <a:r>
              <a:rPr lang="en-CA" dirty="0"/>
              <a:t>. It would be ideal for </a:t>
            </a:r>
            <a:r>
              <a:rPr lang="en-CA" dirty="0">
                <a:solidFill>
                  <a:schemeClr val="tx2"/>
                </a:solidFill>
              </a:rPr>
              <a:t>general search criteria</a:t>
            </a:r>
            <a:r>
              <a:rPr lang="en-CA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File Explorer – Opening Address Bar, and Cycling Through Window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368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255014"/>
            <a:ext cx="539115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3295650" cy="3693000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F10 does so.</a:t>
            </a:r>
          </a:p>
          <a:p>
            <a:endParaRPr lang="en-CA" dirty="0"/>
          </a:p>
          <a:p>
            <a:r>
              <a:rPr lang="en-CA" dirty="0"/>
              <a:t>Press the letter shown </a:t>
            </a:r>
            <a:r>
              <a:rPr lang="en-CA" dirty="0">
                <a:solidFill>
                  <a:schemeClr val="tx2"/>
                </a:solidFill>
              </a:rPr>
              <a:t>to select the menu items</a:t>
            </a:r>
            <a:r>
              <a:rPr lang="en-CA" dirty="0"/>
              <a:t> and sub items.</a:t>
            </a:r>
          </a:p>
          <a:p>
            <a:endParaRPr lang="en-CA" dirty="0"/>
          </a:p>
          <a:p>
            <a:r>
              <a:rPr lang="en-CA" dirty="0"/>
              <a:t>You could also use ALT + letter </a:t>
            </a:r>
            <a:r>
              <a:rPr lang="en-CA" dirty="0">
                <a:solidFill>
                  <a:schemeClr val="tx2"/>
                </a:solidFill>
              </a:rPr>
              <a:t>to access the menu item</a:t>
            </a:r>
            <a:r>
              <a:rPr lang="en-CA" dirty="0"/>
              <a:t> from the beginning.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File Explorer – Activating the Menu Bar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90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401647"/>
            <a:ext cx="3816424" cy="3693000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ALT + Spacebar does this for you.</a:t>
            </a:r>
          </a:p>
          <a:p>
            <a:endParaRPr lang="en-CA" dirty="0"/>
          </a:p>
          <a:p>
            <a:r>
              <a:rPr lang="en-CA" dirty="0"/>
              <a:t>You could then choose the menu selection letter if you want.</a:t>
            </a:r>
          </a:p>
          <a:p>
            <a:endParaRPr lang="en-CA" dirty="0"/>
          </a:p>
          <a:p>
            <a:r>
              <a:rPr lang="en-CA" dirty="0"/>
              <a:t>You could also use CTRL + W or ALT + F4 to close current window.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363272" cy="742950"/>
          </a:xfrm>
        </p:spPr>
        <p:txBody>
          <a:bodyPr>
            <a:normAutofit fontScale="90000"/>
          </a:bodyPr>
          <a:lstStyle/>
          <a:p>
            <a:r>
              <a:rPr lang="en-CA" dirty="0"/>
              <a:t>File Explorer – Opening the Short Cut Menu, and Closing Current Window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635646"/>
            <a:ext cx="4735759" cy="3159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083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File Explorer – navigates like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386309"/>
            <a:ext cx="4608512" cy="3538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Browser window navigation</a:t>
            </a:r>
          </a:p>
          <a:p>
            <a:r>
              <a:rPr lang="en-CA" dirty="0"/>
              <a:t>ALT + </a:t>
            </a:r>
            <a:r>
              <a:rPr lang="en-CA" dirty="0">
                <a:sym typeface="Wingdings" panose="05000000000000000000" pitchFamily="2" charset="2"/>
              </a:rPr>
              <a:t> </a:t>
            </a:r>
            <a:r>
              <a:rPr lang="en-CA" dirty="0">
                <a:solidFill>
                  <a:schemeClr val="tx2"/>
                </a:solidFill>
              </a:rPr>
              <a:t>go back to previous folder</a:t>
            </a:r>
            <a:endParaRPr lang="en-CA" dirty="0"/>
          </a:p>
          <a:p>
            <a:r>
              <a:rPr lang="en-CA" dirty="0"/>
              <a:t>ALT + </a:t>
            </a:r>
            <a:r>
              <a:rPr lang="en-CA" dirty="0">
                <a:sym typeface="Wingdings" panose="05000000000000000000" pitchFamily="2" charset="2"/>
              </a:rPr>
              <a:t> </a:t>
            </a:r>
            <a:r>
              <a:rPr lang="en-CA" dirty="0">
                <a:solidFill>
                  <a:schemeClr val="tx2"/>
                </a:solidFill>
              </a:rPr>
              <a:t>go forward to next folder</a:t>
            </a:r>
            <a:endParaRPr lang="en-CA" dirty="0"/>
          </a:p>
          <a:p>
            <a:r>
              <a:rPr lang="en-CA" dirty="0"/>
              <a:t>F11 toggles full screen mode</a:t>
            </a:r>
          </a:p>
          <a:p>
            <a:endParaRPr lang="en-CA" dirty="0"/>
          </a:p>
          <a:p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6" r="10416"/>
          <a:stretch>
            <a:fillRect/>
          </a:stretch>
        </p:blipFill>
        <p:spPr bwMode="auto">
          <a:xfrm>
            <a:off x="5292080" y="1380703"/>
            <a:ext cx="3635896" cy="341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80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4400" dirty="0"/>
              <a:t>News of the Week </a:t>
            </a:r>
            <a:r>
              <a:rPr lang="en-CA" sz="3600" dirty="0"/>
              <a:t>– un</a:t>
            </a:r>
            <a:r>
              <a:rPr lang="en-US" sz="3600" dirty="0"/>
              <a:t>readable slide</a:t>
            </a:r>
            <a:endParaRPr lang="en-CA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1520" y="1131590"/>
            <a:ext cx="3240360" cy="3960440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Google: </a:t>
            </a:r>
            <a:r>
              <a:rPr lang="en-US" dirty="0">
                <a:hlinkClick r:id="rId3"/>
              </a:rPr>
              <a:t>ICT NEWS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CA" dirty="0">
                <a:hlinkClick r:id="rId4"/>
              </a:rPr>
              <a:t>https://www.quora.com/What-are-the-best-sources-for-tech-news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CA" dirty="0">
                <a:hlinkClick r:id="rId5"/>
              </a:rPr>
              <a:t>http://www.itworldcanada.com/</a:t>
            </a:r>
            <a:r>
              <a:rPr lang="en-CA" dirty="0"/>
              <a:t> </a:t>
            </a:r>
          </a:p>
          <a:p>
            <a:pPr>
              <a:lnSpc>
                <a:spcPct val="120000"/>
              </a:lnSpc>
            </a:pPr>
            <a:r>
              <a:rPr lang="en-CA" dirty="0">
                <a:hlinkClick r:id="rId6"/>
              </a:rPr>
              <a:t>http://www.itworld.com/</a:t>
            </a:r>
            <a:r>
              <a:rPr lang="en-CA" dirty="0"/>
              <a:t> </a:t>
            </a:r>
          </a:p>
          <a:p>
            <a:pPr>
              <a:lnSpc>
                <a:spcPct val="120000"/>
              </a:lnSpc>
            </a:pPr>
            <a:r>
              <a:rPr lang="en-CA" dirty="0">
                <a:hlinkClick r:id="rId7"/>
              </a:rPr>
              <a:t>http://www.computerweekly.com/</a:t>
            </a:r>
            <a:r>
              <a:rPr lang="en-CA" dirty="0"/>
              <a:t> </a:t>
            </a:r>
          </a:p>
          <a:p>
            <a:pPr>
              <a:lnSpc>
                <a:spcPct val="120000"/>
              </a:lnSpc>
            </a:pPr>
            <a:r>
              <a:rPr lang="en-CA" dirty="0">
                <a:hlinkClick r:id="rId8"/>
              </a:rPr>
              <a:t>http://www.computerworld.com/</a:t>
            </a:r>
            <a:r>
              <a:rPr lang="en-CA" dirty="0"/>
              <a:t> </a:t>
            </a:r>
          </a:p>
          <a:p>
            <a:pPr>
              <a:lnSpc>
                <a:spcPct val="120000"/>
              </a:lnSpc>
            </a:pPr>
            <a:r>
              <a:rPr lang="en-CA" dirty="0">
                <a:hlinkClick r:id="rId9"/>
              </a:rPr>
              <a:t>https://blog.mozilla.org/internetcitizen/</a:t>
            </a:r>
            <a:r>
              <a:rPr lang="en-CA" dirty="0"/>
              <a:t> </a:t>
            </a:r>
          </a:p>
          <a:p>
            <a:pPr>
              <a:lnSpc>
                <a:spcPct val="120000"/>
              </a:lnSpc>
            </a:pPr>
            <a:r>
              <a:rPr lang="en-CA" dirty="0">
                <a:hlinkClick r:id="rId10"/>
              </a:rPr>
              <a:t>http://www.wired.com/</a:t>
            </a:r>
            <a:endParaRPr lang="en-CA" dirty="0"/>
          </a:p>
          <a:p>
            <a:pPr marL="0" indent="0">
              <a:lnSpc>
                <a:spcPct val="120000"/>
              </a:lnSpc>
              <a:buNone/>
            </a:pPr>
            <a:r>
              <a:rPr lang="en-CA" b="1" dirty="0"/>
              <a:t>News Aggregators</a:t>
            </a:r>
          </a:p>
          <a:p>
            <a:pPr>
              <a:lnSpc>
                <a:spcPct val="120000"/>
              </a:lnSpc>
            </a:pPr>
            <a:r>
              <a:rPr lang="en-CA" dirty="0" err="1"/>
              <a:t>Techmeme</a:t>
            </a:r>
            <a:r>
              <a:rPr lang="en-CA" dirty="0"/>
              <a:t> - </a:t>
            </a:r>
            <a:r>
              <a:rPr lang="en-CA" dirty="0">
                <a:hlinkClick r:id="rId11"/>
              </a:rPr>
              <a:t>http://www.techmeme.com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(with human editing)</a:t>
            </a:r>
          </a:p>
          <a:p>
            <a:pPr>
              <a:lnSpc>
                <a:spcPct val="120000"/>
              </a:lnSpc>
            </a:pPr>
            <a:r>
              <a:rPr lang="en-CA" dirty="0"/>
              <a:t>Slashdot - </a:t>
            </a:r>
            <a:r>
              <a:rPr lang="en-CA" dirty="0">
                <a:hlinkClick r:id="rId12"/>
              </a:rPr>
              <a:t>http://slashdot.org/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(with human editing)</a:t>
            </a:r>
          </a:p>
          <a:p>
            <a:pPr>
              <a:lnSpc>
                <a:spcPct val="120000"/>
              </a:lnSpc>
            </a:pPr>
            <a:r>
              <a:rPr lang="en-CA" dirty="0"/>
              <a:t>YC Hacker News - </a:t>
            </a:r>
            <a:r>
              <a:rPr lang="en-CA" dirty="0">
                <a:hlinkClick r:id="rId13"/>
              </a:rPr>
              <a:t>http://news.ycombinator.com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(with voting)</a:t>
            </a:r>
          </a:p>
          <a:p>
            <a:pPr>
              <a:lnSpc>
                <a:spcPct val="120000"/>
              </a:lnSpc>
            </a:pPr>
            <a:r>
              <a:rPr lang="en-CA" dirty="0"/>
              <a:t>Hacker News - </a:t>
            </a:r>
            <a:r>
              <a:rPr lang="en-CA" dirty="0">
                <a:hlinkClick r:id="rId14"/>
              </a:rPr>
              <a:t>http://hackernews.org/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(</a:t>
            </a:r>
            <a:r>
              <a:rPr lang="en-CA" dirty="0" err="1"/>
              <a:t>rss</a:t>
            </a:r>
            <a:r>
              <a:rPr lang="en-CA" dirty="0"/>
              <a:t> feeds)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28" y="1887674"/>
            <a:ext cx="1655367" cy="1368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451FBD-DF88-4A53-BD88-5E60FB1F9AD6}"/>
              </a:ext>
            </a:extLst>
          </p:cNvPr>
          <p:cNvSpPr txBox="1"/>
          <p:nvPr/>
        </p:nvSpPr>
        <p:spPr>
          <a:xfrm>
            <a:off x="5868144" y="1201898"/>
            <a:ext cx="2954824" cy="3890131"/>
          </a:xfrm>
          <a:prstGeom prst="rect">
            <a:avLst/>
          </a:prstGeom>
          <a:noFill/>
        </p:spPr>
        <p:txBody>
          <a:bodyPr wrap="square" rtlCol="0">
            <a:normAutofit fontScale="62500" lnSpcReduction="20000"/>
          </a:bodyPr>
          <a:lstStyle/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b="1" dirty="0"/>
              <a:t>News Sources</a:t>
            </a:r>
          </a:p>
          <a:p>
            <a:pPr defTabSz="1390650">
              <a:tabLst>
                <a:tab pos="1339850" algn="l"/>
              </a:tabLst>
            </a:pPr>
            <a:r>
              <a:rPr lang="en-CA" dirty="0">
                <a:hlinkClick r:id="rId16"/>
              </a:rPr>
              <a:t>CBC Tech</a:t>
            </a:r>
            <a:r>
              <a:rPr lang="en-CA" dirty="0"/>
              <a:t> </a:t>
            </a:r>
            <a:r>
              <a:rPr lang="en-CA" dirty="0">
                <a:hlinkClick r:id="rId17"/>
              </a:rPr>
              <a:t>Spark</a:t>
            </a:r>
            <a:r>
              <a:rPr lang="en-CA" dirty="0"/>
              <a:t>	</a:t>
            </a:r>
            <a:r>
              <a:rPr lang="en-CA" dirty="0">
                <a:hlinkClick r:id="rId18"/>
              </a:rPr>
              <a:t>Globe and Mail Tech</a:t>
            </a:r>
            <a:endParaRPr lang="en-US" dirty="0"/>
          </a:p>
          <a:p>
            <a:pPr defTabSz="1390650">
              <a:tabLst>
                <a:tab pos="1339850" algn="l"/>
              </a:tabLst>
            </a:pPr>
            <a:r>
              <a:rPr lang="en-CA" dirty="0">
                <a:hlinkClick r:id="rId19"/>
              </a:rPr>
              <a:t>WWW Foundation</a:t>
            </a:r>
            <a:r>
              <a:rPr lang="en-CA" dirty="0"/>
              <a:t>	</a:t>
            </a:r>
            <a:r>
              <a:rPr lang="en-US" dirty="0">
                <a:hlinkClick r:id="rId20"/>
              </a:rPr>
              <a:t>Mozilla</a:t>
            </a:r>
            <a:r>
              <a:rPr lang="en-US" dirty="0"/>
              <a:t> </a:t>
            </a:r>
            <a:r>
              <a:rPr lang="en-US" dirty="0">
                <a:hlinkClick r:id="rId9"/>
              </a:rPr>
              <a:t>internet citizen</a:t>
            </a:r>
            <a:r>
              <a:rPr lang="en-US" dirty="0"/>
              <a:t>  </a:t>
            </a:r>
          </a:p>
          <a:p>
            <a:pPr defTabSz="1390650">
              <a:tabLst>
                <a:tab pos="1339850" algn="l"/>
              </a:tabLst>
            </a:pPr>
            <a:r>
              <a:rPr lang="en-CA" dirty="0">
                <a:hlinkClick r:id="rId21"/>
              </a:rPr>
              <a:t>MIT Tech Review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dirty="0"/>
              <a:t>Ars </a:t>
            </a:r>
            <a:r>
              <a:rPr lang="en-CA" dirty="0" err="1"/>
              <a:t>Technica</a:t>
            </a:r>
            <a:r>
              <a:rPr lang="en-CA" dirty="0"/>
              <a:t> - </a:t>
            </a:r>
            <a:r>
              <a:rPr lang="en-CA" dirty="0">
                <a:hlinkClick r:id="rId22"/>
              </a:rPr>
              <a:t>http://arstechnica.com/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dirty="0"/>
              <a:t>CNET - </a:t>
            </a:r>
            <a:r>
              <a:rPr lang="en-CA" dirty="0">
                <a:hlinkClick r:id="rId23"/>
              </a:rPr>
              <a:t>http://www.cnet.com/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ZDNet - </a:t>
            </a:r>
            <a:r>
              <a:rPr lang="en-CA" dirty="0">
                <a:hlinkClick r:id="rId24"/>
              </a:rPr>
              <a:t>http://www.zdnet.com/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dirty="0"/>
              <a:t>Digital Trends - </a:t>
            </a:r>
            <a:r>
              <a:rPr lang="en-CA" dirty="0">
                <a:hlinkClick r:id="rId25"/>
              </a:rPr>
              <a:t>http://www.digitaltrends.com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dirty="0" err="1"/>
              <a:t>Engadget</a:t>
            </a:r>
            <a:r>
              <a:rPr lang="en-CA" dirty="0"/>
              <a:t> - </a:t>
            </a:r>
            <a:r>
              <a:rPr lang="en-CA" dirty="0">
                <a:hlinkClick r:id="rId26"/>
              </a:rPr>
              <a:t>http://www.engadget.com/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US" dirty="0"/>
              <a:t>G</a:t>
            </a:r>
            <a:r>
              <a:rPr lang="en-CA" dirty="0" err="1"/>
              <a:t>uardian</a:t>
            </a:r>
            <a:r>
              <a:rPr lang="en-CA" dirty="0"/>
              <a:t> – </a:t>
            </a:r>
            <a:r>
              <a:rPr lang="en-CA" dirty="0">
                <a:hlinkClick r:id="rId27"/>
              </a:rPr>
              <a:t>International</a:t>
            </a:r>
            <a:r>
              <a:rPr lang="en-CA" dirty="0"/>
              <a:t> </a:t>
            </a:r>
            <a:r>
              <a:rPr lang="en-CA" dirty="0">
                <a:hlinkClick r:id="rId28"/>
              </a:rPr>
              <a:t>USA</a:t>
            </a:r>
            <a:r>
              <a:rPr lang="en-CA" dirty="0"/>
              <a:t> </a:t>
            </a:r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dirty="0" err="1"/>
              <a:t>GigaOM</a:t>
            </a:r>
            <a:r>
              <a:rPr lang="en-CA" dirty="0"/>
              <a:t> - </a:t>
            </a:r>
            <a:r>
              <a:rPr lang="en-CA" dirty="0">
                <a:hlinkClick r:id="rId29"/>
              </a:rPr>
              <a:t>http://gigaom.com/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dirty="0"/>
              <a:t>Gizmodo - </a:t>
            </a:r>
            <a:r>
              <a:rPr lang="en-CA" dirty="0">
                <a:hlinkClick r:id="rId30"/>
              </a:rPr>
              <a:t>http://gizmodo.com/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US" dirty="0"/>
              <a:t>HuffPost - </a:t>
            </a:r>
            <a:r>
              <a:rPr lang="en-US" dirty="0">
                <a:hlinkClick r:id="rId31"/>
              </a:rPr>
              <a:t>https://www.huffingtonpost.com/...</a:t>
            </a:r>
            <a:r>
              <a:rPr lang="en-US" dirty="0"/>
              <a:t> 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dirty="0"/>
              <a:t>Mashable - </a:t>
            </a:r>
            <a:r>
              <a:rPr lang="en-CA" dirty="0">
                <a:hlinkClick r:id="rId32"/>
              </a:rPr>
              <a:t>http://mashable.com/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dirty="0" err="1"/>
              <a:t>ReadWrite</a:t>
            </a:r>
            <a:r>
              <a:rPr lang="en-CA" dirty="0"/>
              <a:t> - </a:t>
            </a:r>
            <a:r>
              <a:rPr lang="en-CA" dirty="0">
                <a:hlinkClick r:id="rId33"/>
              </a:rPr>
              <a:t>http://www.readwrite.com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dirty="0"/>
              <a:t>The Next Web - </a:t>
            </a:r>
            <a:r>
              <a:rPr lang="en-CA" dirty="0">
                <a:hlinkClick r:id="rId34"/>
              </a:rPr>
              <a:t>http://thenextweb.com/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dirty="0"/>
              <a:t>The Verge - </a:t>
            </a:r>
            <a:r>
              <a:rPr lang="en-CA" dirty="0">
                <a:hlinkClick r:id="rId35"/>
              </a:rPr>
              <a:t>http://www.theverge.com/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dirty="0"/>
              <a:t>TechCrunch - </a:t>
            </a:r>
            <a:r>
              <a:rPr lang="en-CA" dirty="0">
                <a:hlinkClick r:id="rId36"/>
              </a:rPr>
              <a:t>http://techcrunch.com/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dirty="0"/>
              <a:t>TechRadar - </a:t>
            </a:r>
            <a:r>
              <a:rPr lang="en-CA" dirty="0">
                <a:hlinkClick r:id="rId37"/>
              </a:rPr>
              <a:t>http://www.techradar.com/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dirty="0" err="1"/>
              <a:t>Technowize</a:t>
            </a:r>
            <a:r>
              <a:rPr lang="en-CA" dirty="0"/>
              <a:t> - </a:t>
            </a:r>
            <a:r>
              <a:rPr lang="en-CA" dirty="0">
                <a:hlinkClick r:id="rId38"/>
              </a:rPr>
              <a:t>https://www.technowize.com/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5989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419622"/>
            <a:ext cx="7772400" cy="2002235"/>
          </a:xfrm>
        </p:spPr>
        <p:txBody>
          <a:bodyPr>
            <a:normAutofit/>
          </a:bodyPr>
          <a:lstStyle/>
          <a:p>
            <a:r>
              <a:rPr lang="en-US" dirty="0"/>
              <a:t>Talk all you want, </a:t>
            </a:r>
            <a:br>
              <a:rPr lang="en-US" dirty="0"/>
            </a:br>
            <a:r>
              <a:rPr lang="en-US" dirty="0"/>
              <a:t>don’t write anything down</a:t>
            </a:r>
            <a:br>
              <a:rPr lang="en-US" dirty="0"/>
            </a:br>
            <a:r>
              <a:rPr lang="en-US" sz="3200" dirty="0"/>
              <a:t>…including the digital equivalents.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437" y="699542"/>
            <a:ext cx="8026151" cy="1125140"/>
          </a:xfrm>
        </p:spPr>
        <p:txBody>
          <a:bodyPr/>
          <a:lstStyle/>
          <a:p>
            <a:r>
              <a:rPr lang="en-US" dirty="0"/>
              <a:t>When doing activities, labs, workshops, and assignments: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4189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Keyboard Shortcuts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71600" y="1200150"/>
            <a:ext cx="7715200" cy="365760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CA" dirty="0"/>
              <a:t>Lecture and Activity:</a:t>
            </a:r>
            <a:endParaRPr lang="en-US" dirty="0"/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Mice are good for users and cats.</a:t>
            </a: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All you should need on a </a:t>
            </a:r>
            <a:r>
              <a:rPr lang="en-US" dirty="0">
                <a:hlinkClick r:id="rId3"/>
              </a:rPr>
              <a:t>web form</a:t>
            </a:r>
            <a:r>
              <a:rPr lang="en-US" dirty="0"/>
              <a:t> is TAB &amp; ENTER.</a:t>
            </a: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Essential keyboard shortcuts on Windows</a:t>
            </a:r>
            <a:r>
              <a:rPr lang="en-US" sz="2200" dirty="0"/>
              <a:t>.</a:t>
            </a: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Keyboard shortcuts within Visual Studio IDE</a:t>
            </a:r>
            <a:r>
              <a:rPr lang="en-US" sz="2200" dirty="0"/>
              <a:t>.</a:t>
            </a: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dirty="0"/>
              <a:t>Using File Explorer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7" y="1275606"/>
            <a:ext cx="359863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66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203598"/>
            <a:ext cx="9144000" cy="3939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</p:spPr>
        <p:txBody>
          <a:bodyPr>
            <a:normAutofit fontScale="90000"/>
          </a:bodyPr>
          <a:lstStyle/>
          <a:p>
            <a:r>
              <a:rPr lang="en-CA" dirty="0"/>
              <a:t>Essential Keyboard Shortcuts in Windows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804" y="1175451"/>
            <a:ext cx="3528392" cy="38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1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1201"/>
            <a:ext cx="8229600" cy="742950"/>
          </a:xfrm>
        </p:spPr>
        <p:txBody>
          <a:bodyPr>
            <a:normAutofit/>
          </a:bodyPr>
          <a:lstStyle/>
          <a:p>
            <a:r>
              <a:rPr lang="en-US" dirty="0"/>
              <a:t>Windows System Shortcuts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203598"/>
            <a:ext cx="9144000" cy="3939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707654"/>
            <a:ext cx="47625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4148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Snapping Windows - Side by 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1176" y="1257301"/>
            <a:ext cx="4762872" cy="3538728"/>
          </a:xfrm>
        </p:spPr>
        <p:txBody>
          <a:bodyPr>
            <a:normAutofit/>
          </a:bodyPr>
          <a:lstStyle/>
          <a:p>
            <a:r>
              <a:rPr lang="en-CA" dirty="0">
                <a:sym typeface="Wingdings" panose="05000000000000000000" pitchFamily="2" charset="2"/>
              </a:rPr>
              <a:t> </a:t>
            </a:r>
            <a:r>
              <a:rPr lang="en-CA" dirty="0"/>
              <a:t>+ </a:t>
            </a:r>
            <a:r>
              <a:rPr lang="en-CA" dirty="0">
                <a:sym typeface="Wingdings" panose="05000000000000000000" pitchFamily="2" charset="2"/>
              </a:rPr>
              <a:t>  </a:t>
            </a:r>
            <a:r>
              <a:rPr lang="en-CA" dirty="0"/>
              <a:t>snap half screen</a:t>
            </a:r>
          </a:p>
          <a:p>
            <a:pPr lvl="1">
              <a:spcBef>
                <a:spcPts val="0"/>
              </a:spcBef>
            </a:pPr>
            <a:r>
              <a:rPr lang="en-US" sz="2800" b="1" dirty="0">
                <a:sym typeface="Wingdings 3" panose="05040102010807070707" pitchFamily="18" charset="2"/>
              </a:rPr>
              <a:t></a:t>
            </a:r>
            <a:r>
              <a:rPr lang="en-US" sz="2800" dirty="0">
                <a:sym typeface="Wingdings 3" panose="05040102010807070707" pitchFamily="18" charset="2"/>
              </a:rPr>
              <a:t> </a:t>
            </a:r>
            <a:r>
              <a:rPr lang="en-US" sz="2800" b="1" dirty="0">
                <a:sym typeface="Wingdings 3" panose="05040102010807070707" pitchFamily="18" charset="2"/>
              </a:rPr>
              <a:t></a:t>
            </a:r>
            <a:r>
              <a:rPr lang="en-US" sz="2800" dirty="0"/>
              <a:t> </a:t>
            </a:r>
            <a:r>
              <a:rPr lang="en-US" dirty="0"/>
              <a:t> to select app on other ½</a:t>
            </a:r>
            <a:endParaRPr lang="en-CA" dirty="0"/>
          </a:p>
          <a:p>
            <a:r>
              <a:rPr lang="en-CA" dirty="0">
                <a:sym typeface="Wingdings" panose="05000000000000000000" pitchFamily="2" charset="2"/>
              </a:rPr>
              <a:t>Hold  </a:t>
            </a:r>
            <a:r>
              <a:rPr lang="en-CA" dirty="0"/>
              <a:t>+ </a:t>
            </a:r>
            <a:r>
              <a:rPr lang="en-CA" dirty="0">
                <a:sym typeface="Wingdings" panose="05000000000000000000" pitchFamily="2" charset="2"/>
              </a:rPr>
              <a:t> </a:t>
            </a:r>
            <a:r>
              <a:rPr lang="en-CA" dirty="0"/>
              <a:t>snaps to quadrants or other screens</a:t>
            </a:r>
            <a:endParaRPr lang="en-CA" dirty="0">
              <a:sym typeface="Wingdings" panose="05000000000000000000" pitchFamily="2" charset="2"/>
            </a:endParaRPr>
          </a:p>
          <a:p>
            <a:r>
              <a:rPr lang="en-CA" dirty="0">
                <a:sym typeface="Wingdings" panose="05000000000000000000" pitchFamily="2" charset="2"/>
              </a:rPr>
              <a:t> </a:t>
            </a:r>
            <a:r>
              <a:rPr lang="en-CA" dirty="0"/>
              <a:t>+ </a:t>
            </a:r>
            <a:r>
              <a:rPr lang="en-CA" dirty="0">
                <a:sym typeface="Wingdings" panose="05000000000000000000" pitchFamily="2" charset="2"/>
              </a:rPr>
              <a:t>   m</a:t>
            </a:r>
            <a:r>
              <a:rPr lang="en-CA" dirty="0"/>
              <a:t>aximize window</a:t>
            </a:r>
          </a:p>
          <a:p>
            <a:r>
              <a:rPr lang="en-CA" dirty="0">
                <a:sym typeface="Wingdings" panose="05000000000000000000" pitchFamily="2" charset="2"/>
              </a:rPr>
              <a:t> </a:t>
            </a:r>
            <a:r>
              <a:rPr lang="en-CA" dirty="0"/>
              <a:t>+ </a:t>
            </a:r>
            <a:r>
              <a:rPr lang="en-CA" dirty="0">
                <a:sym typeface="Wingdings" panose="05000000000000000000" pitchFamily="2" charset="2"/>
              </a:rPr>
              <a:t>   restore from max 		     or minimize </a:t>
            </a:r>
            <a:r>
              <a:rPr lang="en-CA" dirty="0"/>
              <a:t>window</a:t>
            </a:r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9" r="20049"/>
          <a:stretch>
            <a:fillRect/>
          </a:stretch>
        </p:blipFill>
        <p:spPr bwMode="auto">
          <a:xfrm>
            <a:off x="5004048" y="1257301"/>
            <a:ext cx="3744416" cy="3514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2049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8995</TotalTime>
  <Words>1975</Words>
  <Application>Microsoft Office PowerPoint</Application>
  <PresentationFormat>On-screen Show (16:9)</PresentationFormat>
  <Paragraphs>308</Paragraphs>
  <Slides>37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Consolas</vt:lpstr>
      <vt:lpstr>Franklin Gothic Demi</vt:lpstr>
      <vt:lpstr>Marlett</vt:lpstr>
      <vt:lpstr>Webdings</vt:lpstr>
      <vt:lpstr>Wingdings</vt:lpstr>
      <vt:lpstr>Wingdings 3</vt:lpstr>
      <vt:lpstr>Clarity</vt:lpstr>
      <vt:lpstr>Computer Principles for Programmers </vt:lpstr>
      <vt:lpstr>Quiz</vt:lpstr>
      <vt:lpstr>News of the Week – readable slide</vt:lpstr>
      <vt:lpstr>News of the Week – unreadable slide</vt:lpstr>
      <vt:lpstr>Talk all you want,  don’t write anything down …including the digital equivalents.</vt:lpstr>
      <vt:lpstr>Keyboard Shortcuts Agenda</vt:lpstr>
      <vt:lpstr>Essential Keyboard Shortcuts in Windows</vt:lpstr>
      <vt:lpstr>Windows System Shortcuts</vt:lpstr>
      <vt:lpstr>Snapping Windows - Side by Side</vt:lpstr>
      <vt:lpstr>Windows System Shortcuts</vt:lpstr>
      <vt:lpstr>Essential Keyboard Shortcuts in Windows</vt:lpstr>
      <vt:lpstr>Windows Editing Shortcuts</vt:lpstr>
      <vt:lpstr>Navigation Shortcuts in Windows</vt:lpstr>
      <vt:lpstr>Navigation Shortcuts in Windows</vt:lpstr>
      <vt:lpstr>Visual Studio IDE</vt:lpstr>
      <vt:lpstr>Visual Studio IDE</vt:lpstr>
      <vt:lpstr>Visual Studio IDE</vt:lpstr>
      <vt:lpstr>Useful Keyboard Shortcuts in VS IDE</vt:lpstr>
      <vt:lpstr>Keyboard Shortcuts in VS IDE </vt:lpstr>
      <vt:lpstr>Visual Studio IntelliSense</vt:lpstr>
      <vt:lpstr>PowerPoint Presentation</vt:lpstr>
      <vt:lpstr>Today's activity: practice using the keyboard instead of the mouse</vt:lpstr>
      <vt:lpstr>Essential Keyboard Shortcuts in Windows</vt:lpstr>
      <vt:lpstr>Helpful Windows Key Shortcuts (cont’d)</vt:lpstr>
      <vt:lpstr>Windows System Shortcuts</vt:lpstr>
      <vt:lpstr>File Explorer</vt:lpstr>
      <vt:lpstr>File Explorer Terminology</vt:lpstr>
      <vt:lpstr>File Explorer – Opening New Window in Same Folder</vt:lpstr>
      <vt:lpstr>File Explorer  – Moving and Copying Using Mouse</vt:lpstr>
      <vt:lpstr>File Explorer – Moving and Copying Using Mouse</vt:lpstr>
      <vt:lpstr>File Explorer – Moving and Copying Using Mouse (Cont’d)</vt:lpstr>
      <vt:lpstr>File Explorer – Selecting Files </vt:lpstr>
      <vt:lpstr>File Explorer – Renaming Selected Item, Opening Search, and Refreshing Current Window</vt:lpstr>
      <vt:lpstr>File Explorer – Opening Address Bar, and Cycling Through Window Elements</vt:lpstr>
      <vt:lpstr>File Explorer – Activating the Menu Bar</vt:lpstr>
      <vt:lpstr>File Explorer – Opening the Short Cut Menu, and Closing Current Window</vt:lpstr>
      <vt:lpstr>File Explorer – navigates like browser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Danny Roy</dc:creator>
  <cp:lastModifiedBy>Tim McKenna</cp:lastModifiedBy>
  <cp:revision>313</cp:revision>
  <dcterms:created xsi:type="dcterms:W3CDTF">2016-05-30T19:06:58Z</dcterms:created>
  <dcterms:modified xsi:type="dcterms:W3CDTF">2018-09-21T11:48:27Z</dcterms:modified>
</cp:coreProperties>
</file>